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0"/>
  </p:notesMasterIdLst>
  <p:sldIdLst>
    <p:sldId id="256" r:id="rId2"/>
    <p:sldId id="290" r:id="rId3"/>
    <p:sldId id="259" r:id="rId4"/>
    <p:sldId id="257" r:id="rId5"/>
    <p:sldId id="361" r:id="rId6"/>
    <p:sldId id="362" r:id="rId7"/>
    <p:sldId id="363" r:id="rId8"/>
    <p:sldId id="335" r:id="rId9"/>
    <p:sldId id="291" r:id="rId10"/>
    <p:sldId id="273" r:id="rId11"/>
    <p:sldId id="337" r:id="rId12"/>
    <p:sldId id="275" r:id="rId13"/>
    <p:sldId id="338" r:id="rId14"/>
    <p:sldId id="340" r:id="rId15"/>
    <p:sldId id="341" r:id="rId16"/>
    <p:sldId id="342" r:id="rId17"/>
    <p:sldId id="343" r:id="rId18"/>
    <p:sldId id="357" r:id="rId19"/>
    <p:sldId id="344" r:id="rId20"/>
    <p:sldId id="274" r:id="rId21"/>
    <p:sldId id="278" r:id="rId22"/>
    <p:sldId id="277" r:id="rId23"/>
    <p:sldId id="280" r:id="rId24"/>
    <p:sldId id="284" r:id="rId25"/>
    <p:sldId id="286" r:id="rId26"/>
    <p:sldId id="285" r:id="rId27"/>
    <p:sldId id="358" r:id="rId28"/>
    <p:sldId id="359" r:id="rId29"/>
    <p:sldId id="360" r:id="rId30"/>
    <p:sldId id="345" r:id="rId31"/>
    <p:sldId id="287" r:id="rId32"/>
    <p:sldId id="288" r:id="rId33"/>
    <p:sldId id="294" r:id="rId34"/>
    <p:sldId id="292" r:id="rId35"/>
    <p:sldId id="297" r:id="rId36"/>
    <p:sldId id="298" r:id="rId37"/>
    <p:sldId id="299" r:id="rId38"/>
    <p:sldId id="301" r:id="rId39"/>
    <p:sldId id="302" r:id="rId40"/>
    <p:sldId id="303" r:id="rId41"/>
    <p:sldId id="346" r:id="rId42"/>
    <p:sldId id="304" r:id="rId43"/>
    <p:sldId id="356" r:id="rId44"/>
    <p:sldId id="305" r:id="rId45"/>
    <p:sldId id="308" r:id="rId46"/>
    <p:sldId id="306" r:id="rId47"/>
    <p:sldId id="307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4" r:id="rId62"/>
    <p:sldId id="322" r:id="rId63"/>
    <p:sldId id="323" r:id="rId64"/>
    <p:sldId id="325" r:id="rId65"/>
    <p:sldId id="347" r:id="rId66"/>
    <p:sldId id="326" r:id="rId67"/>
    <p:sldId id="348" r:id="rId68"/>
    <p:sldId id="349" r:id="rId69"/>
    <p:sldId id="352" r:id="rId70"/>
    <p:sldId id="331" r:id="rId71"/>
    <p:sldId id="332" r:id="rId72"/>
    <p:sldId id="333" r:id="rId73"/>
    <p:sldId id="334" r:id="rId74"/>
    <p:sldId id="350" r:id="rId75"/>
    <p:sldId id="351" r:id="rId76"/>
    <p:sldId id="353" r:id="rId77"/>
    <p:sldId id="355" r:id="rId78"/>
    <p:sldId id="354" r:id="rId7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42" autoAdjust="0"/>
    <p:restoredTop sz="77868" autoAdjust="0"/>
  </p:normalViewPr>
  <p:slideViewPr>
    <p:cSldViewPr snapToGrid="0" snapToObjects="1">
      <p:cViewPr varScale="1">
        <p:scale>
          <a:sx n="103" d="100"/>
          <a:sy n="103" d="100"/>
        </p:scale>
        <p:origin x="-126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notesMaster" Target="notesMasters/notesMaster1.xml"/><Relationship Id="rId81" Type="http://schemas.openxmlformats.org/officeDocument/2006/relationships/printerSettings" Target="printerSettings/printerSettings1.bin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E8C191-2952-1542-B4DE-3CECBF6036F9}" type="datetimeFigureOut">
              <a:rPr lang="en-US" smtClean="0"/>
              <a:t>24/10/17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2CA029-AE97-8047-A81B-96221AFA8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301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A029-AE97-8047-A81B-96221AFA84E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751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A029-AE97-8047-A81B-96221AFA84E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75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A029-AE97-8047-A81B-96221AFA84E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75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A029-AE97-8047-A81B-96221AFA84E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751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A029-AE97-8047-A81B-96221AFA84E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75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A029-AE97-8047-A81B-96221AFA84E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751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A029-AE97-8047-A81B-96221AFA84E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75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A029-AE97-8047-A81B-96221AFA84E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751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A029-AE97-8047-A81B-96221AFA84E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751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A029-AE97-8047-A81B-96221AFA84E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751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A029-AE97-8047-A81B-96221AFA84E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75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A029-AE97-8047-A81B-96221AFA84E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751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A029-AE97-8047-A81B-96221AFA84E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751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A029-AE97-8047-A81B-96221AFA84E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751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A029-AE97-8047-A81B-96221AFA84E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75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A029-AE97-8047-A81B-96221AFA84E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75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A029-AE97-8047-A81B-96221AFA84E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75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A029-AE97-8047-A81B-96221AFA84E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75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A029-AE97-8047-A81B-96221AFA84E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75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A029-AE97-8047-A81B-96221AFA84E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75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A029-AE97-8047-A81B-96221AFA84E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75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A029-AE97-8047-A81B-96221AFA84E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75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07D23-DF48-154B-8C1A-74789A4CA9F7}" type="datetimeFigureOut">
              <a:rPr lang="en-US" smtClean="0"/>
              <a:t>24/10/17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249A8-DF10-A444-8864-990D424E3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07D23-DF48-154B-8C1A-74789A4CA9F7}" type="datetimeFigureOut">
              <a:rPr lang="en-US" smtClean="0"/>
              <a:t>24/10/17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249A8-DF10-A444-8864-990D424E3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516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07D23-DF48-154B-8C1A-74789A4CA9F7}" type="datetimeFigureOut">
              <a:rPr lang="en-US" smtClean="0"/>
              <a:t>24/10/17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249A8-DF10-A444-8864-990D424E3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834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07D23-DF48-154B-8C1A-74789A4CA9F7}" type="datetimeFigureOut">
              <a:rPr lang="en-US" smtClean="0"/>
              <a:t>24/10/17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249A8-DF10-A444-8864-990D424E3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506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07D23-DF48-154B-8C1A-74789A4CA9F7}" type="datetimeFigureOut">
              <a:rPr lang="en-US" smtClean="0"/>
              <a:t>24/10/17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249A8-DF10-A444-8864-990D424E3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88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07D23-DF48-154B-8C1A-74789A4CA9F7}" type="datetimeFigureOut">
              <a:rPr lang="en-US" smtClean="0"/>
              <a:t>24/10/17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249A8-DF10-A444-8864-990D424E3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1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07D23-DF48-154B-8C1A-74789A4CA9F7}" type="datetimeFigureOut">
              <a:rPr lang="en-US" smtClean="0"/>
              <a:t>24/10/17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249A8-DF10-A444-8864-990D424E3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340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07D23-DF48-154B-8C1A-74789A4CA9F7}" type="datetimeFigureOut">
              <a:rPr lang="en-US" smtClean="0"/>
              <a:t>24/10/17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249A8-DF10-A444-8864-990D424E3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806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07D23-DF48-154B-8C1A-74789A4CA9F7}" type="datetimeFigureOut">
              <a:rPr lang="en-US" smtClean="0"/>
              <a:t>24/10/17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249A8-DF10-A444-8864-990D424E3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02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07D23-DF48-154B-8C1A-74789A4CA9F7}" type="datetimeFigureOut">
              <a:rPr lang="en-US" smtClean="0"/>
              <a:t>24/10/17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249A8-DF10-A444-8864-990D424E3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247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07D23-DF48-154B-8C1A-74789A4CA9F7}" type="datetimeFigureOut">
              <a:rPr lang="en-US" smtClean="0"/>
              <a:t>24/10/17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249A8-DF10-A444-8864-990D424E3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387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07D23-DF48-154B-8C1A-74789A4CA9F7}" type="datetimeFigureOut">
              <a:rPr lang="en-US" smtClean="0"/>
              <a:t>24/10/17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A249A8-DF10-A444-8864-990D424E3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061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he_Lean_Startup" TargetMode="External"/><Relationship Id="rId4" Type="http://schemas.openxmlformats.org/officeDocument/2006/relationships/hyperlink" Target="http://agilemanifesto.org/principle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theleanstartup.com/" TargetMode="External"/><Relationship Id="rId4" Type="http://schemas.openxmlformats.org/officeDocument/2006/relationships/hyperlink" Target="https://en.wikipedia.org/wiki/Eric_Ries" TargetMode="External"/><Relationship Id="rId5" Type="http://schemas.openxmlformats.org/officeDocument/2006/relationships/hyperlink" Target="https://en.wikipedia.org/wiki/Lean_startup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en.wikipedia.org/wiki/Lean_startup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agilemanifesto.org/" TargetMode="External"/><Relationship Id="rId4" Type="http://schemas.openxmlformats.org/officeDocument/2006/relationships/hyperlink" Target="https://en.wikipedia.org/wiki/Agile_software_developmen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en.wikipedia.org/wiki/Agile_software_development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en.wikipedia.org/wiki/Agile_software_development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en.wikipedia.org/wiki/Agile_software_development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en.wikipedia.org/wiki/Agile_software_development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s://commons.wikimedia.org/wiki/File:Maverick_Flying_Car.jpg%23metadata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uk/search?dcr=0&amp;q=countdown+timer+12+minutes&amp;oq=count+down+time+12+minutes&amp;gs_l=psy-ab.1.0.35i39k1.4280.4578.0.6525.4.4.0.0.0.0.102.366.3j1.4.0....0...1.1.64.psy-ab..0.2.195....0.0bSvIWU8a_s" TargetMode="External"/><Relationship Id="rId4" Type="http://schemas.openxmlformats.org/officeDocument/2006/relationships/hyperlink" Target="http://www.16personalities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hyperlink" Target="https://www.16personalities.com/enfj-personality" TargetMode="External"/><Relationship Id="rId12" Type="http://schemas.openxmlformats.org/officeDocument/2006/relationships/hyperlink" Target="https://www.16personalities.com/estj-personality" TargetMode="External"/><Relationship Id="rId13" Type="http://schemas.openxmlformats.org/officeDocument/2006/relationships/hyperlink" Target="https://www.16personalities.com/estp-personality" TargetMode="External"/><Relationship Id="rId14" Type="http://schemas.openxmlformats.org/officeDocument/2006/relationships/hyperlink" Target="https://www.16personalities.com/entp-personality" TargetMode="External"/><Relationship Id="rId15" Type="http://schemas.openxmlformats.org/officeDocument/2006/relationships/hyperlink" Target="https://www.16personalities.com/enfp-personality" TargetMode="External"/><Relationship Id="rId16" Type="http://schemas.openxmlformats.org/officeDocument/2006/relationships/hyperlink" Target="https://www.16personalities.com/esfj-personality" TargetMode="External"/><Relationship Id="rId17" Type="http://schemas.openxmlformats.org/officeDocument/2006/relationships/hyperlink" Target="https://www.16personalities.com/esfp-personality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16personalities.com/intj-personality" TargetMode="External"/><Relationship Id="rId3" Type="http://schemas.openxmlformats.org/officeDocument/2006/relationships/hyperlink" Target="https://www.16personalities.com/infj-personality" TargetMode="External"/><Relationship Id="rId4" Type="http://schemas.openxmlformats.org/officeDocument/2006/relationships/hyperlink" Target="https://www.16personalities.com/istj-personality" TargetMode="External"/><Relationship Id="rId5" Type="http://schemas.openxmlformats.org/officeDocument/2006/relationships/hyperlink" Target="https://www.16personalities.com/istp-personality" TargetMode="External"/><Relationship Id="rId6" Type="http://schemas.openxmlformats.org/officeDocument/2006/relationships/hyperlink" Target="https://www.16personalities.com/intp-personality" TargetMode="External"/><Relationship Id="rId7" Type="http://schemas.openxmlformats.org/officeDocument/2006/relationships/hyperlink" Target="https://www.16personalities.com/infp-personality" TargetMode="External"/><Relationship Id="rId8" Type="http://schemas.openxmlformats.org/officeDocument/2006/relationships/hyperlink" Target="https://www.16personalities.com/isfj-personality" TargetMode="External"/><Relationship Id="rId9" Type="http://schemas.openxmlformats.org/officeDocument/2006/relationships/hyperlink" Target="https://www.16personalities.com/isfp-personality" TargetMode="External"/><Relationship Id="rId10" Type="http://schemas.openxmlformats.org/officeDocument/2006/relationships/hyperlink" Target="https://www.16personalities.com/entj-personality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6personalities.com/intj-personality" TargetMode="External"/><Relationship Id="rId4" Type="http://schemas.openxmlformats.org/officeDocument/2006/relationships/hyperlink" Target="https://www.16personalities.com/infj-personality" TargetMode="External"/><Relationship Id="rId5" Type="http://schemas.openxmlformats.org/officeDocument/2006/relationships/hyperlink" Target="https://www.16personalities.com/entp-personality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Dunning%E2%80%93Kruger_effect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s://commons.wikimedia.org/wiki/File:Maverick_Flying_Car.jpg%23metadata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gilemanifesto.org/principles.html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github.com/features/mastering-markdown/" TargetMode="External"/><Relationship Id="rId4" Type="http://schemas.openxmlformats.org/officeDocument/2006/relationships/hyperlink" Target="https://help.github.com/articles/about-github-wikis/" TargetMode="External"/><Relationship Id="rId5" Type="http://schemas.openxmlformats.org/officeDocument/2006/relationships/hyperlink" Target="https://commons.wikimedia.org/wiki/File:Markdown-mark.svg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" TargetMode="External"/><Relationship Id="rId4" Type="http://schemas.openxmlformats.org/officeDocument/2006/relationships/hyperlink" Target="https://chrome.google.com/webstore/detail/scrum-for-trello/jdbcdblgjdpmfninkoogcfpnkjmndgje" TargetMode="External"/><Relationship Id="rId5" Type="http://schemas.openxmlformats.org/officeDocument/2006/relationships/hyperlink" Target="https://commons.wikimedia.org/wiki/File:Trello_logo.jpg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4" Type="http://schemas.openxmlformats.org/officeDocument/2006/relationships/hyperlink" Target="https://github.com/explore" TargetMode="External"/><Relationship Id="rId5" Type="http://schemas.openxmlformats.org/officeDocument/2006/relationships/hyperlink" Target="https://guides.github.com/activities/hello-world/" TargetMode="External"/><Relationship Id="rId6" Type="http://schemas.openxmlformats.org/officeDocument/2006/relationships/hyperlink" Target="https://commons.wikimedia.org/wiki/File:Octicons-mark-github.svg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hyperlink" Target="https://www.sourcetreeapp.com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legantt.com/" TargetMode="External"/><Relationship Id="rId3" Type="http://schemas.openxmlformats.org/officeDocument/2006/relationships/hyperlink" Target="https://commons.wikimedia.org/wiki/File:Octicons-mark-github.svg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hyperlink" Target="https://commons.wikimedia.org/wiki/File:Gmail_Icon.png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mlet.com/" TargetMode="External"/><Relationship Id="rId4" Type="http://schemas.openxmlformats.org/officeDocument/2006/relationships/hyperlink" Target="https://pencil.evolus.vn/" TargetMode="External"/><Relationship Id="rId5" Type="http://schemas.openxmlformats.org/officeDocument/2006/relationships/hyperlink" Target="https://twitter.com/evoluspenci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io.restlet.com/" TargetMode="External"/><Relationship Id="rId4" Type="http://schemas.openxmlformats.org/officeDocument/2006/relationships/hyperlink" Target="https://twitter.com/evoluspenci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stlet.com/use-cases/api-first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ionicframework.com/" TargetMode="External"/><Relationship Id="rId4" Type="http://schemas.openxmlformats.org/officeDocument/2006/relationships/hyperlink" Target="https://developer.mozilla.org/en-US/docs/Learn/JavaScript" TargetMode="External"/><Relationship Id="rId5" Type="http://schemas.openxmlformats.org/officeDocument/2006/relationships/hyperlink" Target="https://swagger.io/restlet-studio-a-powerful-visual-editor-for-swagger-api-definitions-2/" TargetMode="External"/><Relationship Id="rId6" Type="http://schemas.openxmlformats.org/officeDocument/2006/relationships/hyperlink" Target="https://www.nodebeginner.org/" TargetMode="External"/><Relationship Id="rId7" Type="http://schemas.openxmlformats.org/officeDocument/2006/relationships/hyperlink" Target="https://nodejs.org/en/about/" TargetMode="External"/><Relationship Id="rId8" Type="http://schemas.openxmlformats.org/officeDocument/2006/relationships/hyperlink" Target="https://expressjs.com/" TargetMode="External"/><Relationship Id="rId9" Type="http://schemas.openxmlformats.org/officeDocument/2006/relationships/hyperlink" Target="https://developer.mozilla.org/en-US/docs/Learn/Server-side/Express_Nodejs/skeleton_website" TargetMode="External"/><Relationship Id="rId10" Type="http://schemas.openxmlformats.org/officeDocument/2006/relationships/hyperlink" Target="https://commons.wikimedia.org/wiki/File:HTML5_logo_and_wordmark.svg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4" Type="http://schemas.openxmlformats.org/officeDocument/2006/relationships/hyperlink" Target="https://developer.android.com/studio/index.html" TargetMode="External"/><Relationship Id="rId5" Type="http://schemas.openxmlformats.org/officeDocument/2006/relationships/hyperlink" Target="https://developer.apple.com/xcode/" TargetMode="External"/><Relationship Id="rId6" Type="http://schemas.openxmlformats.org/officeDocument/2006/relationships/hyperlink" Target="https://en.wikipedia.org/wiki/Visual_Studio_Code%23/media/File:Visual_Studio_Code_icon_2017.svg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Unit_testing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testingexcellence.com/open-source-mobile-test-automation-tools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ico.org.uk/" TargetMode="External"/><Relationship Id="rId3" Type="http://schemas.openxmlformats.org/officeDocument/2006/relationships/hyperlink" Target="https://en.wikipedia.org/wiki/Data_Protection_Act_1998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roku.com/" TargetMode="External"/><Relationship Id="rId4" Type="http://schemas.openxmlformats.org/officeDocument/2006/relationships/hyperlink" Target="https://www.heroku.com/postgres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roku.com/" TargetMode="External"/><Relationship Id="rId4" Type="http://schemas.openxmlformats.org/officeDocument/2006/relationships/hyperlink" Target="https://commons.wikimedia.org/wiki/File:Logo_di_Heroku.png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uth0.com/" TargetMode="External"/><Relationship Id="rId3" Type="http://schemas.openxmlformats.org/officeDocument/2006/relationships/hyperlink" Target="https://auth0.com/learn/%23case-studies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roku.com/" TargetMode="External"/><Relationship Id="rId4" Type="http://schemas.openxmlformats.org/officeDocument/2006/relationships/hyperlink" Target="https://commons.wikimedia.org/wiki/File:Logo_di_Heroku.png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s://commons.wikimedia.org/wiki/File:Maverick_Flying_Car.jpg%23metadata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gilemanifesto.org/principles.html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quote.org/wiki/Helmuth_von_Moltke_the_Elder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liceDigitalLabs/SupportingLiveProjects_2017/blob/master/docs/handout/your_project.pdf" TargetMode="External"/><Relationship Id="rId3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quote.org/wiki/Robert_Baden-Powell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2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2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Maverick_Flying_Car.jpg%23metadata" TargetMode="External"/><Relationship Id="rId4" Type="http://schemas.openxmlformats.org/officeDocument/2006/relationships/hyperlink" Target="http://agilemanifesto.org/principle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s://commons.wikimedia.org/wiki/File:Maverick_Flying_Car.jpg%23metadat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99371"/>
            <a:ext cx="7772400" cy="200344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DigitalLabs@MMU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Live Projects</a:t>
            </a:r>
            <a:br>
              <a:rPr lang="en-US" dirty="0" smtClean="0"/>
            </a:br>
            <a:r>
              <a:rPr lang="en-US" dirty="0" smtClean="0"/>
              <a:t>Team Setup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912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Personal Tools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752914" y="1269163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Small teams, doing big things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 rot="5400000">
            <a:off x="7811491" y="-2686504"/>
            <a:ext cx="115455" cy="8765453"/>
            <a:chOff x="8094777" y="1562891"/>
            <a:chExt cx="127294" cy="4916596"/>
          </a:xfrm>
        </p:grpSpPr>
        <p:cxnSp>
          <p:nvCxnSpPr>
            <p:cNvPr id="8" name="Straight Connector 7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>
            <a:off x="312091" y="28255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4479670" y="3244334"/>
            <a:ext cx="1846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GB" dirty="0" smtClean="0"/>
          </a:p>
          <a:p>
            <a:pPr algn="ctr"/>
            <a:endParaRPr lang="en-GB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24118" y="2227747"/>
            <a:ext cx="8770469" cy="2726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 smtClean="0"/>
              <a:t>Good practices:</a:t>
            </a:r>
            <a:endParaRPr lang="en-GB" sz="4000" b="1" dirty="0"/>
          </a:p>
          <a:p>
            <a:endParaRPr lang="en-GB" sz="2800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GB" sz="2800" dirty="0" smtClean="0"/>
              <a:t>Recognise smart teams have adapted to this marketplace</a:t>
            </a:r>
            <a:endParaRPr lang="en-GB" sz="2800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GB" sz="2800" dirty="0" smtClean="0"/>
              <a:t>You can prepare yourself for working in it</a:t>
            </a:r>
          </a:p>
          <a:p>
            <a:endParaRPr lang="en-GB" dirty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223012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Personal Tools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752914" y="1269163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Small teams, doing big things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 rot="5400000">
            <a:off x="7811491" y="-2686504"/>
            <a:ext cx="115455" cy="8765453"/>
            <a:chOff x="8094777" y="1562891"/>
            <a:chExt cx="127294" cy="4916596"/>
          </a:xfrm>
        </p:grpSpPr>
        <p:cxnSp>
          <p:nvCxnSpPr>
            <p:cNvPr id="8" name="Straight Connector 7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>
            <a:off x="312091" y="28255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4479670" y="3244334"/>
            <a:ext cx="1846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GB" dirty="0" smtClean="0"/>
          </a:p>
          <a:p>
            <a:pPr algn="ctr"/>
            <a:endParaRPr lang="en-GB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224118" y="2227747"/>
            <a:ext cx="877046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 smtClean="0"/>
              <a:t>Good practices:</a:t>
            </a:r>
            <a:endParaRPr lang="en-GB" sz="4000" b="1" dirty="0"/>
          </a:p>
          <a:p>
            <a:pPr algn="ctr">
              <a:lnSpc>
                <a:spcPct val="120000"/>
              </a:lnSpc>
            </a:pPr>
            <a:r>
              <a:rPr lang="en-GB" sz="4000" dirty="0">
                <a:hlinkClick r:id="rId3"/>
              </a:rPr>
              <a:t>Lean</a:t>
            </a:r>
            <a:r>
              <a:rPr lang="en-GB" sz="4000" dirty="0"/>
              <a:t> </a:t>
            </a:r>
          </a:p>
          <a:p>
            <a:pPr algn="ctr">
              <a:lnSpc>
                <a:spcPct val="120000"/>
              </a:lnSpc>
            </a:pPr>
            <a:r>
              <a:rPr lang="en-GB" sz="4000" dirty="0" smtClean="0">
                <a:hlinkClick r:id="rId4"/>
              </a:rPr>
              <a:t>Agile</a:t>
            </a:r>
            <a:endParaRPr lang="en-GB" dirty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594062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Personal Tools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52914" y="1269163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Small teams, doing big things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 rot="5400000">
            <a:off x="7811491" y="-2686504"/>
            <a:ext cx="115455" cy="8765453"/>
            <a:chOff x="8094777" y="1562891"/>
            <a:chExt cx="127294" cy="4916596"/>
          </a:xfrm>
        </p:grpSpPr>
        <p:cxnSp>
          <p:nvCxnSpPr>
            <p:cNvPr id="8" name="Straight Connector 7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>
            <a:off x="312091" y="28255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4479670" y="3244334"/>
            <a:ext cx="1846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GB" dirty="0" smtClean="0"/>
          </a:p>
          <a:p>
            <a:pPr algn="ctr"/>
            <a:endParaRPr lang="en-GB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966694" y="5172635"/>
            <a:ext cx="716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2227747"/>
            <a:ext cx="822959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Lean</a:t>
            </a:r>
            <a:endParaRPr lang="en-GB" sz="2800" dirty="0"/>
          </a:p>
          <a:p>
            <a:endParaRPr lang="en-GB" dirty="0" smtClean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Business practice (</a:t>
            </a:r>
            <a:r>
              <a:rPr lang="en-GB" dirty="0" smtClean="0">
                <a:hlinkClick r:id="rId3"/>
              </a:rPr>
              <a:t>Lean Start-up</a:t>
            </a:r>
            <a:r>
              <a:rPr lang="en-GB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Main proponent is </a:t>
            </a:r>
            <a:r>
              <a:rPr lang="en-GB" dirty="0" smtClean="0">
                <a:hlinkClick r:id="rId4"/>
              </a:rPr>
              <a:t>Eric Reis</a:t>
            </a:r>
            <a:r>
              <a:rPr lang="en-GB" dirty="0" smtClean="0"/>
              <a:t> - roots go back to Henry Ford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Philosophy: Focus on your product </a:t>
            </a:r>
            <a:r>
              <a:rPr lang="mr-IN" dirty="0" smtClean="0"/>
              <a:t>–</a:t>
            </a:r>
            <a:r>
              <a:rPr lang="en-GB" dirty="0" smtClean="0"/>
              <a:t> eliminate wasteful practices</a:t>
            </a:r>
          </a:p>
          <a:p>
            <a:endParaRPr lang="en-GB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717176" y="6297706"/>
            <a:ext cx="6469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 smtClean="0"/>
              <a:t>Clickbait</a:t>
            </a:r>
            <a:r>
              <a:rPr lang="en-GB" sz="1200" dirty="0" smtClean="0"/>
              <a:t> for you: </a:t>
            </a:r>
            <a:r>
              <a:rPr lang="en-GB" sz="1200" dirty="0" smtClean="0">
                <a:hlinkClick r:id="rId5"/>
              </a:rPr>
              <a:t>obligatory wikipedia entry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63001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Personal Tools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52914" y="1269163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Small teams, doing big things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 rot="5400000">
            <a:off x="7811491" y="-2686504"/>
            <a:ext cx="115455" cy="8765453"/>
            <a:chOff x="8094777" y="1562891"/>
            <a:chExt cx="127294" cy="4916596"/>
          </a:xfrm>
        </p:grpSpPr>
        <p:cxnSp>
          <p:nvCxnSpPr>
            <p:cNvPr id="8" name="Straight Connector 7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>
            <a:off x="312091" y="28255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4479670" y="3244334"/>
            <a:ext cx="1846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GB" dirty="0" smtClean="0"/>
          </a:p>
          <a:p>
            <a:pPr algn="ctr"/>
            <a:endParaRPr lang="en-GB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966694" y="5172635"/>
            <a:ext cx="716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2227747"/>
            <a:ext cx="8229599" cy="3200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Lean</a:t>
            </a:r>
            <a:endParaRPr lang="en-GB" sz="2800" dirty="0"/>
          </a:p>
          <a:p>
            <a:endParaRPr lang="en-GB" dirty="0" smtClean="0"/>
          </a:p>
          <a:p>
            <a:pPr marL="285750" indent="-285750">
              <a:buFont typeface="Arial"/>
              <a:buChar char="•"/>
            </a:pPr>
            <a:r>
              <a:rPr lang="en-GB" sz="2400" dirty="0" smtClean="0"/>
              <a:t>Who is your customer?</a:t>
            </a:r>
          </a:p>
          <a:p>
            <a:pPr marL="285750" indent="-285750">
              <a:buFont typeface="Arial"/>
              <a:buChar char="•"/>
            </a:pPr>
            <a:r>
              <a:rPr lang="en-GB" sz="2400" dirty="0" smtClean="0"/>
              <a:t>What do they want from your product?</a:t>
            </a:r>
          </a:p>
          <a:p>
            <a:pPr marL="285750" indent="-285750">
              <a:buFont typeface="Arial"/>
              <a:buChar char="•"/>
            </a:pPr>
            <a:r>
              <a:rPr lang="en-GB" sz="2400" dirty="0" smtClean="0"/>
              <a:t>Build a minimum viable product as soon as possible</a:t>
            </a:r>
          </a:p>
          <a:p>
            <a:pPr marL="285750" indent="-285750">
              <a:buFont typeface="Arial"/>
              <a:buChar char="•"/>
            </a:pPr>
            <a:r>
              <a:rPr lang="en-GB" sz="2400" dirty="0" smtClean="0"/>
              <a:t>Test it out on your customer</a:t>
            </a:r>
          </a:p>
          <a:p>
            <a:pPr marL="285750" indent="-285750">
              <a:buFont typeface="Arial"/>
              <a:buChar char="•"/>
            </a:pPr>
            <a:r>
              <a:rPr lang="en-GB" sz="2400" dirty="0" smtClean="0"/>
              <a:t>Do it again</a:t>
            </a:r>
          </a:p>
          <a:p>
            <a:pPr marL="285750" indent="-285750">
              <a:buFont typeface="Arial"/>
              <a:buChar char="•"/>
            </a:pPr>
            <a:endParaRPr lang="en-GB" dirty="0" smtClean="0"/>
          </a:p>
          <a:p>
            <a:endParaRPr lang="en-GB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717176" y="6297706"/>
            <a:ext cx="6469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 smtClean="0"/>
              <a:t>Clickbait</a:t>
            </a:r>
            <a:r>
              <a:rPr lang="en-GB" sz="1200" dirty="0" smtClean="0"/>
              <a:t> for you: </a:t>
            </a:r>
            <a:r>
              <a:rPr lang="en-GB" sz="1200" dirty="0" smtClean="0">
                <a:hlinkClick r:id="rId3"/>
              </a:rPr>
              <a:t>obligatory wikipedia entry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421435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Personal Tools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52914" y="1269163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Small teams, doing big things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 rot="5400000">
            <a:off x="7811491" y="-2686504"/>
            <a:ext cx="115455" cy="8765453"/>
            <a:chOff x="8094777" y="1562891"/>
            <a:chExt cx="127294" cy="4916596"/>
          </a:xfrm>
        </p:grpSpPr>
        <p:cxnSp>
          <p:nvCxnSpPr>
            <p:cNvPr id="8" name="Straight Connector 7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>
            <a:off x="312091" y="28255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4479670" y="3244334"/>
            <a:ext cx="1846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GB" dirty="0" smtClean="0"/>
          </a:p>
          <a:p>
            <a:pPr algn="ctr"/>
            <a:endParaRPr lang="en-GB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966694" y="5172635"/>
            <a:ext cx="716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2227747"/>
            <a:ext cx="8229599" cy="2739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Agile</a:t>
            </a:r>
            <a:endParaRPr lang="en-GB" sz="2800" dirty="0"/>
          </a:p>
          <a:p>
            <a:endParaRPr lang="en-GB" dirty="0" smtClean="0"/>
          </a:p>
          <a:p>
            <a:pPr marL="285750" indent="-285750">
              <a:buFont typeface="Arial"/>
              <a:buChar char="•"/>
            </a:pPr>
            <a:r>
              <a:rPr lang="en-GB" sz="2400" dirty="0" smtClean="0"/>
              <a:t>Development philosophy for software teams</a:t>
            </a:r>
          </a:p>
          <a:p>
            <a:pPr marL="285750" indent="-285750">
              <a:buFont typeface="Arial"/>
              <a:buChar char="•"/>
            </a:pPr>
            <a:r>
              <a:rPr lang="en-GB" sz="2400" dirty="0" smtClean="0"/>
              <a:t>12 point ‘</a:t>
            </a:r>
            <a:r>
              <a:rPr lang="en-GB" sz="2400" dirty="0" smtClean="0">
                <a:hlinkClick r:id="rId3"/>
              </a:rPr>
              <a:t>Agile Manifesto</a:t>
            </a:r>
            <a:r>
              <a:rPr lang="en-GB" sz="2400" dirty="0" smtClean="0"/>
              <a:t>’</a:t>
            </a:r>
          </a:p>
          <a:p>
            <a:pPr marL="285750" indent="-285750">
              <a:buFont typeface="Arial"/>
              <a:buChar char="•"/>
            </a:pPr>
            <a:r>
              <a:rPr lang="en-GB" sz="2400" dirty="0" smtClean="0"/>
              <a:t>Philosophy: embrace change</a:t>
            </a:r>
          </a:p>
          <a:p>
            <a:pPr marL="285750" indent="-285750">
              <a:buFont typeface="Arial"/>
              <a:buChar char="•"/>
            </a:pP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717176" y="6297706"/>
            <a:ext cx="6469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 smtClean="0"/>
              <a:t>Clickbait</a:t>
            </a:r>
            <a:r>
              <a:rPr lang="en-GB" sz="1200" dirty="0" smtClean="0"/>
              <a:t> for you: </a:t>
            </a:r>
            <a:r>
              <a:rPr lang="en-GB" sz="1200" dirty="0" smtClean="0">
                <a:hlinkClick r:id="rId4"/>
              </a:rPr>
              <a:t>obligatory wikipedia entry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511908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Personal Tools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52914" y="1269163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Small teams, doing big things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 rot="5400000">
            <a:off x="7811491" y="-2686504"/>
            <a:ext cx="115455" cy="8765453"/>
            <a:chOff x="8094777" y="1562891"/>
            <a:chExt cx="127294" cy="4916596"/>
          </a:xfrm>
        </p:grpSpPr>
        <p:cxnSp>
          <p:nvCxnSpPr>
            <p:cNvPr id="8" name="Straight Connector 7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>
            <a:off x="312091" y="28255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4479670" y="3244334"/>
            <a:ext cx="1846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GB" dirty="0" smtClean="0"/>
          </a:p>
          <a:p>
            <a:pPr algn="ctr"/>
            <a:endParaRPr lang="en-GB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966694" y="5172635"/>
            <a:ext cx="716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2227747"/>
            <a:ext cx="8229599" cy="4124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Agile</a:t>
            </a:r>
            <a:endParaRPr lang="en-GB" sz="2800" dirty="0"/>
          </a:p>
          <a:p>
            <a:endParaRPr lang="en-GB" dirty="0" smtClean="0"/>
          </a:p>
          <a:p>
            <a:pPr marL="285750" indent="-285750">
              <a:buFont typeface="Arial"/>
              <a:buChar char="•"/>
            </a:pPr>
            <a:r>
              <a:rPr lang="en-GB" sz="2400" dirty="0" smtClean="0"/>
              <a:t>Deliver working software often</a:t>
            </a:r>
          </a:p>
          <a:p>
            <a:pPr marL="285750" indent="-285750">
              <a:buFont typeface="Arial"/>
              <a:buChar char="•"/>
            </a:pPr>
            <a:r>
              <a:rPr lang="en-GB" sz="2400" dirty="0" smtClean="0"/>
              <a:t>Stay motivated</a:t>
            </a:r>
          </a:p>
          <a:p>
            <a:pPr marL="285750" indent="-285750">
              <a:buFont typeface="Arial"/>
              <a:buChar char="•"/>
            </a:pPr>
            <a:r>
              <a:rPr lang="en-GB" sz="2400" dirty="0" smtClean="0"/>
              <a:t>Keep it simple</a:t>
            </a:r>
          </a:p>
          <a:p>
            <a:pPr marL="285750" indent="-285750">
              <a:buFont typeface="Arial"/>
              <a:buChar char="•"/>
            </a:pPr>
            <a:endParaRPr lang="en-GB" dirty="0" smtClean="0"/>
          </a:p>
          <a:p>
            <a:pPr marL="285750" indent="-285750">
              <a:buFont typeface="Arial"/>
              <a:buChar char="•"/>
            </a:pPr>
            <a:endParaRPr lang="en-GB" dirty="0" smtClean="0"/>
          </a:p>
          <a:p>
            <a:pPr marL="285750" indent="-285750">
              <a:buFont typeface="Arial"/>
              <a:buChar char="•"/>
            </a:pPr>
            <a:endParaRPr lang="en-GB" dirty="0" smtClean="0"/>
          </a:p>
          <a:p>
            <a:pPr marL="285750" indent="-285750">
              <a:buFont typeface="Arial"/>
              <a:buChar char="•"/>
            </a:pPr>
            <a:endParaRPr lang="en-GB" dirty="0" smtClean="0"/>
          </a:p>
          <a:p>
            <a:pPr marL="285750" indent="-285750">
              <a:buFont typeface="Arial"/>
              <a:buChar char="•"/>
            </a:pPr>
            <a:endParaRPr lang="en-GB" dirty="0" smtClean="0"/>
          </a:p>
          <a:p>
            <a:pPr marL="285750" indent="-285750">
              <a:buFont typeface="Arial"/>
              <a:buChar char="•"/>
            </a:pP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717176" y="6297706"/>
            <a:ext cx="6469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 smtClean="0"/>
              <a:t>Clickbait</a:t>
            </a:r>
            <a:r>
              <a:rPr lang="en-GB" sz="1200" dirty="0" smtClean="0"/>
              <a:t> for you: </a:t>
            </a:r>
            <a:r>
              <a:rPr lang="en-GB" sz="1200" dirty="0" smtClean="0">
                <a:hlinkClick r:id="rId3"/>
              </a:rPr>
              <a:t>obligatory wikipedia entry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927119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Personal Tools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52914" y="1269163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Small teams, doing big things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 rot="5400000">
            <a:off x="7811491" y="-2686504"/>
            <a:ext cx="115455" cy="8765453"/>
            <a:chOff x="8094777" y="1562891"/>
            <a:chExt cx="127294" cy="4916596"/>
          </a:xfrm>
        </p:grpSpPr>
        <p:cxnSp>
          <p:nvCxnSpPr>
            <p:cNvPr id="8" name="Straight Connector 7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>
            <a:off x="312091" y="28255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4479670" y="3244334"/>
            <a:ext cx="1846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GB" dirty="0" smtClean="0"/>
          </a:p>
          <a:p>
            <a:pPr algn="ctr"/>
            <a:endParaRPr lang="en-GB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966694" y="5172635"/>
            <a:ext cx="716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9055" y="3629055"/>
            <a:ext cx="8229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Agile + Lean = Focussed, Short iterations, Feedback</a:t>
            </a:r>
            <a:endParaRPr lang="en-GB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717176" y="6297706"/>
            <a:ext cx="6469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 smtClean="0"/>
              <a:t>Clickbait</a:t>
            </a:r>
            <a:r>
              <a:rPr lang="en-GB" sz="1200" dirty="0" smtClean="0"/>
              <a:t> for you: </a:t>
            </a:r>
            <a:r>
              <a:rPr lang="en-GB" sz="1200" dirty="0" smtClean="0">
                <a:hlinkClick r:id="rId3"/>
              </a:rPr>
              <a:t>obligatory wikipedia entry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50539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Personal Tools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52914" y="1269163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Small teams, doing big things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 rot="5400000">
            <a:off x="7811491" y="-2686504"/>
            <a:ext cx="115455" cy="8765453"/>
            <a:chOff x="8094777" y="1562891"/>
            <a:chExt cx="127294" cy="4916596"/>
          </a:xfrm>
        </p:grpSpPr>
        <p:cxnSp>
          <p:nvCxnSpPr>
            <p:cNvPr id="8" name="Straight Connector 7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>
            <a:off x="312091" y="28255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4479670" y="3244334"/>
            <a:ext cx="1846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GB" dirty="0" smtClean="0"/>
          </a:p>
          <a:p>
            <a:pPr algn="ctr"/>
            <a:endParaRPr lang="en-GB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966694" y="5172635"/>
            <a:ext cx="716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9055" y="3629055"/>
            <a:ext cx="8229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Agile + Lean = Motivated teams learning quickly</a:t>
            </a:r>
            <a:endParaRPr lang="en-GB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717176" y="6297706"/>
            <a:ext cx="6469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 smtClean="0"/>
              <a:t>Clickbait</a:t>
            </a:r>
            <a:r>
              <a:rPr lang="en-GB" sz="1200" dirty="0" smtClean="0"/>
              <a:t> for you: </a:t>
            </a:r>
            <a:r>
              <a:rPr lang="en-GB" sz="1200" dirty="0" smtClean="0">
                <a:hlinkClick r:id="rId3"/>
              </a:rPr>
              <a:t>obligatory wikipedia entry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552576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Personal Tools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52914" y="1269163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Small teams, doing big things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 rot="5400000">
            <a:off x="7811491" y="-2686504"/>
            <a:ext cx="115455" cy="8765453"/>
            <a:chOff x="8094777" y="1562891"/>
            <a:chExt cx="127294" cy="4916596"/>
          </a:xfrm>
        </p:grpSpPr>
        <p:cxnSp>
          <p:nvCxnSpPr>
            <p:cNvPr id="8" name="Straight Connector 7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>
            <a:off x="312091" y="28255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4479670" y="3244334"/>
            <a:ext cx="1846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GB" dirty="0" smtClean="0"/>
          </a:p>
          <a:p>
            <a:pPr algn="ctr"/>
            <a:endParaRPr lang="en-GB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966694" y="5172635"/>
            <a:ext cx="716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9055" y="3629055"/>
            <a:ext cx="8229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Agile + Lean = Delivery focussed</a:t>
            </a:r>
            <a:endParaRPr lang="en-GB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717176" y="6297706"/>
            <a:ext cx="6469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 smtClean="0"/>
              <a:t>Clickbait</a:t>
            </a:r>
            <a:r>
              <a:rPr lang="en-GB" sz="1200" dirty="0" smtClean="0"/>
              <a:t> for you: </a:t>
            </a:r>
            <a:r>
              <a:rPr lang="en-GB" sz="1200" dirty="0" smtClean="0">
                <a:hlinkClick r:id="rId3"/>
              </a:rPr>
              <a:t>obligatory wikipedia entry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610692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Personal Tools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52914" y="1269163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Small teams, doing big things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 rot="5400000">
            <a:off x="7811491" y="-2686504"/>
            <a:ext cx="115455" cy="8765453"/>
            <a:chOff x="8094777" y="1562891"/>
            <a:chExt cx="127294" cy="4916596"/>
          </a:xfrm>
        </p:grpSpPr>
        <p:cxnSp>
          <p:nvCxnSpPr>
            <p:cNvPr id="8" name="Straight Connector 7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>
            <a:off x="312091" y="28255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4479670" y="3244334"/>
            <a:ext cx="1846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GB" dirty="0" smtClean="0"/>
          </a:p>
          <a:p>
            <a:pPr algn="ctr"/>
            <a:endParaRPr lang="en-GB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966694" y="5172635"/>
            <a:ext cx="716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2825543"/>
            <a:ext cx="7999505" cy="283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Y</a:t>
            </a:r>
            <a:r>
              <a:rPr lang="en-GB" sz="2800" dirty="0" smtClean="0"/>
              <a:t>ou and your team need to</a:t>
            </a:r>
            <a:endParaRPr lang="en-GB" sz="2800" dirty="0"/>
          </a:p>
          <a:p>
            <a:endParaRPr lang="en-GB" dirty="0" smtClean="0"/>
          </a:p>
          <a:p>
            <a:pPr marL="285750" indent="-285750">
              <a:buFont typeface="Arial"/>
              <a:buChar char="•"/>
            </a:pPr>
            <a:r>
              <a:rPr lang="en-GB" sz="2400" dirty="0" smtClean="0"/>
              <a:t>Communicate</a:t>
            </a:r>
          </a:p>
          <a:p>
            <a:pPr marL="285750" indent="-285750">
              <a:buFont typeface="Arial"/>
              <a:buChar char="•"/>
            </a:pPr>
            <a:r>
              <a:rPr lang="en-GB" sz="2400" dirty="0" smtClean="0"/>
              <a:t>Accepting Change</a:t>
            </a:r>
          </a:p>
          <a:p>
            <a:pPr marL="285750" indent="-285750">
              <a:buFont typeface="Arial"/>
              <a:buChar char="•"/>
            </a:pPr>
            <a:r>
              <a:rPr lang="en-GB" sz="2400" dirty="0" smtClean="0"/>
              <a:t>Stay motivated</a:t>
            </a:r>
          </a:p>
          <a:p>
            <a:pPr marL="285750" indent="-285750">
              <a:buFont typeface="Arial"/>
              <a:buChar char="•"/>
            </a:pPr>
            <a:r>
              <a:rPr lang="en-GB" sz="2400" dirty="0" smtClean="0"/>
              <a:t>Learn Quickly</a:t>
            </a:r>
          </a:p>
          <a:p>
            <a:endParaRPr lang="en-GB" dirty="0" smtClean="0"/>
          </a:p>
          <a:p>
            <a:pPr algn="r"/>
            <a:r>
              <a:rPr lang="mr-IN" dirty="0" smtClean="0"/>
              <a:t>…</a:t>
            </a:r>
            <a:r>
              <a:rPr lang="en-GB" dirty="0" smtClean="0"/>
              <a:t>and you only just met! Is this possible?!</a:t>
            </a:r>
          </a:p>
        </p:txBody>
      </p:sp>
    </p:spTree>
    <p:extLst>
      <p:ext uri="{BB962C8B-B14F-4D97-AF65-F5344CB8AC3E}">
        <p14:creationId xmlns:p14="http://schemas.microsoft.com/office/powerpoint/2010/main" val="2109379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0" y="0"/>
            <a:ext cx="9144000" cy="6849070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019"/>
            <a:ext cx="8229600" cy="4525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000" dirty="0" smtClean="0"/>
              <a:t>Have you Registered?</a:t>
            </a:r>
            <a:endParaRPr lang="en-US" sz="8000" dirty="0"/>
          </a:p>
        </p:txBody>
      </p:sp>
      <p:sp>
        <p:nvSpPr>
          <p:cNvPr id="5" name="TextBox 4"/>
          <p:cNvSpPr txBox="1"/>
          <p:nvPr/>
        </p:nvSpPr>
        <p:spPr>
          <a:xfrm>
            <a:off x="6758221" y="6572071"/>
            <a:ext cx="2385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Image credit: </a:t>
            </a:r>
            <a:r>
              <a:rPr lang="en-US" sz="1200" dirty="0" smtClean="0">
                <a:hlinkClick r:id="rId3"/>
              </a:rPr>
              <a:t>Tory Townsend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91399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Personal Tools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52914" y="1269163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Small teams, doing big things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 rot="5400000">
            <a:off x="7811491" y="-2686504"/>
            <a:ext cx="115455" cy="8765453"/>
            <a:chOff x="8094777" y="1562891"/>
            <a:chExt cx="127294" cy="4916596"/>
          </a:xfrm>
        </p:grpSpPr>
        <p:cxnSp>
          <p:nvCxnSpPr>
            <p:cNvPr id="8" name="Straight Connector 7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>
            <a:off x="312091" y="28255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4479670" y="3244334"/>
            <a:ext cx="1846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GB" dirty="0" smtClean="0"/>
          </a:p>
          <a:p>
            <a:pPr algn="ctr"/>
            <a:endParaRPr lang="en-GB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966694" y="5172635"/>
            <a:ext cx="716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32-Point Star 3"/>
          <p:cNvSpPr/>
          <p:nvPr/>
        </p:nvSpPr>
        <p:spPr>
          <a:xfrm>
            <a:off x="2230711" y="2116666"/>
            <a:ext cx="5272872" cy="4429212"/>
          </a:xfrm>
          <a:prstGeom prst="star32">
            <a:avLst/>
          </a:prstGeom>
          <a:solidFill>
            <a:srgbClr val="FFFF00"/>
          </a:solidFill>
          <a:ln w="825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798608" y="2582334"/>
            <a:ext cx="8229600" cy="3090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SHOW</a:t>
            </a:r>
          </a:p>
          <a:p>
            <a:r>
              <a:rPr lang="en-US" dirty="0" smtClean="0"/>
              <a:t>AND</a:t>
            </a:r>
          </a:p>
          <a:p>
            <a:r>
              <a:rPr lang="en-US" dirty="0" smtClean="0"/>
              <a:t>TELL!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579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Personal Tools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52914" y="1269163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Small teams, doing big things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 rot="5400000">
            <a:off x="7811491" y="-2686504"/>
            <a:ext cx="115455" cy="8765453"/>
            <a:chOff x="8094777" y="1562891"/>
            <a:chExt cx="127294" cy="4916596"/>
          </a:xfrm>
        </p:grpSpPr>
        <p:cxnSp>
          <p:nvCxnSpPr>
            <p:cNvPr id="8" name="Straight Connector 7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>
            <a:off x="312091" y="28255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4479670" y="3244334"/>
            <a:ext cx="1846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GB" dirty="0" smtClean="0"/>
          </a:p>
          <a:p>
            <a:pPr algn="ctr"/>
            <a:endParaRPr lang="en-GB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966694" y="5172635"/>
            <a:ext cx="716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83589" y="2050389"/>
            <a:ext cx="836149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Coming around:</a:t>
            </a:r>
          </a:p>
          <a:p>
            <a:endParaRPr lang="en-US" dirty="0"/>
          </a:p>
          <a:p>
            <a:r>
              <a:rPr lang="en-US" dirty="0" smtClean="0"/>
              <a:t>University And Me </a:t>
            </a:r>
            <a:r>
              <a:rPr lang="mr-IN" dirty="0" smtClean="0"/>
              <a:t>–</a:t>
            </a:r>
            <a:r>
              <a:rPr lang="en-US" dirty="0" smtClean="0"/>
              <a:t> cross-platform AR app for schools. 11-15 year-olds. </a:t>
            </a:r>
          </a:p>
          <a:p>
            <a:r>
              <a:rPr lang="en-US" dirty="0" smtClean="0"/>
              <a:t>Customer: Greater Manchester Higher</a:t>
            </a:r>
          </a:p>
          <a:p>
            <a:r>
              <a:rPr lang="en-US" dirty="0" smtClean="0"/>
              <a:t>Development Time: 9 months: </a:t>
            </a:r>
          </a:p>
          <a:p>
            <a:r>
              <a:rPr lang="en-US" dirty="0" smtClean="0"/>
              <a:t>Team Size: 1 </a:t>
            </a:r>
            <a:r>
              <a:rPr lang="mr-IN" dirty="0" smtClean="0"/>
              <a:t>–</a:t>
            </a:r>
            <a:r>
              <a:rPr lang="en-US" dirty="0" smtClean="0"/>
              <a:t> 5 over the course of the project</a:t>
            </a:r>
          </a:p>
          <a:p>
            <a:endParaRPr lang="en-US" dirty="0" smtClean="0"/>
          </a:p>
          <a:p>
            <a:r>
              <a:rPr lang="en-US" dirty="0" smtClean="0"/>
              <a:t>Appatella </a:t>
            </a:r>
            <a:r>
              <a:rPr lang="mr-IN" dirty="0" smtClean="0"/>
              <a:t>–</a:t>
            </a:r>
            <a:r>
              <a:rPr lang="en-US" dirty="0" smtClean="0"/>
              <a:t> cross platform exercise app + multiple web-services for patients, clinicians and researchers. Customer: Arthritis Research UK</a:t>
            </a:r>
          </a:p>
          <a:p>
            <a:r>
              <a:rPr lang="en-US" dirty="0" smtClean="0"/>
              <a:t>Development Time: 9 months</a:t>
            </a:r>
          </a:p>
          <a:p>
            <a:r>
              <a:rPr lang="en-US" dirty="0" smtClean="0"/>
              <a:t>Team Size: 1 </a:t>
            </a:r>
            <a:r>
              <a:rPr lang="mr-IN" dirty="0" smtClean="0"/>
              <a:t>–</a:t>
            </a:r>
            <a:r>
              <a:rPr lang="en-US" dirty="0" smtClean="0"/>
              <a:t> 2 over the course of the project</a:t>
            </a:r>
          </a:p>
          <a:p>
            <a:endParaRPr lang="en-US" dirty="0"/>
          </a:p>
          <a:p>
            <a:r>
              <a:rPr lang="en-US" dirty="0" smtClean="0"/>
              <a:t>Both projects were run concurrently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614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Personal Tools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603466" y="1269163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Know yourself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 rot="5400000">
            <a:off x="6049455" y="-2674175"/>
            <a:ext cx="115455" cy="8765453"/>
            <a:chOff x="8094777" y="1562891"/>
            <a:chExt cx="127294" cy="4916596"/>
          </a:xfrm>
        </p:grpSpPr>
        <p:cxnSp>
          <p:nvCxnSpPr>
            <p:cNvPr id="8" name="Straight Connector 7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>
            <a:off x="312091" y="28255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4479670" y="3244334"/>
            <a:ext cx="1846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GB" dirty="0" smtClean="0"/>
          </a:p>
          <a:p>
            <a:pPr algn="ctr"/>
            <a:endParaRPr lang="en-GB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966694" y="5172635"/>
            <a:ext cx="716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32-Point Star 3"/>
          <p:cNvSpPr/>
          <p:nvPr/>
        </p:nvSpPr>
        <p:spPr>
          <a:xfrm>
            <a:off x="2230711" y="2116666"/>
            <a:ext cx="5272872" cy="4429212"/>
          </a:xfrm>
          <a:prstGeom prst="star32">
            <a:avLst/>
          </a:prstGeom>
          <a:solidFill>
            <a:srgbClr val="FF6600"/>
          </a:solidFill>
          <a:ln w="825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798608" y="2582334"/>
            <a:ext cx="8229600" cy="3090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ASK YOURSELF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931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Personal Tools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12091" y="28255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1480224" y="2825543"/>
            <a:ext cx="5986585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GB" dirty="0" smtClean="0"/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Red Button: </a:t>
            </a:r>
            <a:r>
              <a:rPr lang="en-GB" dirty="0" smtClean="0">
                <a:solidFill>
                  <a:srgbClr val="FF0000"/>
                </a:solidFill>
              </a:rPr>
              <a:t>Take the Test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It asks some searching questions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When you’re done: 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r>
              <a:rPr lang="en-GB" dirty="0" smtClean="0"/>
              <a:t>Take </a:t>
            </a:r>
            <a:r>
              <a:rPr lang="en-GB" dirty="0"/>
              <a:t>a look at what the test says about your </a:t>
            </a:r>
            <a:r>
              <a:rPr lang="en-GB" dirty="0" smtClean="0"/>
              <a:t>‘personality trait’</a:t>
            </a:r>
          </a:p>
          <a:p>
            <a:endParaRPr lang="en-GB" dirty="0"/>
          </a:p>
          <a:p>
            <a:r>
              <a:rPr lang="en-GB" b="1" dirty="0" smtClean="0"/>
              <a:t>What do you think?</a:t>
            </a:r>
            <a:endParaRPr lang="en-GB" b="1" dirty="0"/>
          </a:p>
          <a:p>
            <a:endParaRPr lang="en-GB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200" y="5172635"/>
            <a:ext cx="82691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hlinkClick r:id="rId3"/>
              </a:rPr>
              <a:t>You have </a:t>
            </a:r>
            <a:r>
              <a:rPr lang="en-US" sz="9600" dirty="0" smtClean="0">
                <a:solidFill>
                  <a:srgbClr val="FF0000"/>
                </a:solidFill>
                <a:hlinkClick r:id="rId3"/>
              </a:rPr>
              <a:t>12</a:t>
            </a:r>
            <a:r>
              <a:rPr lang="en-US" dirty="0" smtClean="0">
                <a:hlinkClick r:id="rId3"/>
              </a:rPr>
              <a:t> minutes!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78466" y="2122500"/>
            <a:ext cx="53870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hlinkClick r:id="rId4"/>
              </a:rPr>
              <a:t>www.16personalities.com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3603466" y="1269163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Know yourself</a:t>
            </a:r>
            <a:endParaRPr lang="en-GB" dirty="0"/>
          </a:p>
        </p:txBody>
      </p:sp>
      <p:grpSp>
        <p:nvGrpSpPr>
          <p:cNvPr id="23" name="Group 22"/>
          <p:cNvGrpSpPr/>
          <p:nvPr/>
        </p:nvGrpSpPr>
        <p:grpSpPr>
          <a:xfrm rot="5400000">
            <a:off x="6049455" y="-2697245"/>
            <a:ext cx="115455" cy="8765453"/>
            <a:chOff x="8094777" y="1562891"/>
            <a:chExt cx="127294" cy="4916596"/>
          </a:xfrm>
        </p:grpSpPr>
        <p:cxnSp>
          <p:nvCxnSpPr>
            <p:cNvPr id="24" name="Straight Connector 23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0484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Personal Tools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12091" y="28255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3087262" y="2637345"/>
            <a:ext cx="5284470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 smtClean="0"/>
              <a:t>Before we go any further:</a:t>
            </a:r>
          </a:p>
          <a:p>
            <a:endParaRPr lang="en-GB" sz="2000" dirty="0" smtClean="0"/>
          </a:p>
          <a:p>
            <a:pPr marL="342900" indent="-342900">
              <a:buFont typeface="Arial"/>
              <a:buChar char="•"/>
            </a:pPr>
            <a:r>
              <a:rPr lang="en-GB" sz="2000" dirty="0" smtClean="0"/>
              <a:t>It’s not a label. People change.</a:t>
            </a:r>
          </a:p>
          <a:p>
            <a:pPr marL="342900" indent="-342900">
              <a:buFont typeface="Arial"/>
              <a:buChar char="•"/>
            </a:pPr>
            <a:endParaRPr lang="en-GB" sz="2000" dirty="0" smtClean="0"/>
          </a:p>
          <a:p>
            <a:pPr marL="342900" indent="-342900">
              <a:buFont typeface="Arial"/>
              <a:buChar char="•"/>
            </a:pPr>
            <a:r>
              <a:rPr lang="en-GB" sz="2000" dirty="0" smtClean="0"/>
              <a:t>It helps to think about yourself</a:t>
            </a:r>
          </a:p>
          <a:p>
            <a:r>
              <a:rPr lang="en-GB" sz="2000" dirty="0" smtClean="0"/>
              <a:t>(Think of it as an indication of your current state)</a:t>
            </a:r>
          </a:p>
          <a:p>
            <a:pPr marL="342900" indent="-342900">
              <a:buFont typeface="Arial"/>
              <a:buChar char="•"/>
            </a:pPr>
            <a:endParaRPr lang="en-GB" sz="2000" dirty="0" smtClean="0"/>
          </a:p>
          <a:p>
            <a:pPr marL="342900" indent="-342900">
              <a:buFont typeface="Arial"/>
              <a:buChar char="•"/>
            </a:pPr>
            <a:r>
              <a:rPr lang="en-GB" sz="2000" dirty="0" smtClean="0"/>
              <a:t>It helps to think about other people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03466" y="1269163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Know yourself</a:t>
            </a:r>
            <a:endParaRPr lang="en-GB" dirty="0"/>
          </a:p>
        </p:txBody>
      </p:sp>
      <p:grpSp>
        <p:nvGrpSpPr>
          <p:cNvPr id="23" name="Group 22"/>
          <p:cNvGrpSpPr/>
          <p:nvPr/>
        </p:nvGrpSpPr>
        <p:grpSpPr>
          <a:xfrm rot="5400000">
            <a:off x="6049455" y="-2674175"/>
            <a:ext cx="115455" cy="8765453"/>
            <a:chOff x="8094777" y="1562891"/>
            <a:chExt cx="127294" cy="4916596"/>
          </a:xfrm>
        </p:grpSpPr>
        <p:cxnSp>
          <p:nvCxnSpPr>
            <p:cNvPr id="24" name="Straight Connector 23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3474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0381295"/>
              </p:ext>
            </p:extLst>
          </p:nvPr>
        </p:nvGraphicFramePr>
        <p:xfrm>
          <a:off x="472812" y="296447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Analysts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Diplomats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Sentinels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Explorers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2"/>
                        </a:rPr>
                        <a:t>INTJ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3"/>
                        </a:rPr>
                        <a:t>INFJ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4"/>
                        </a:rPr>
                        <a:t>ISTJ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5"/>
                        </a:rPr>
                        <a:t>ISTP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6"/>
                        </a:rPr>
                        <a:t>INTP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7"/>
                        </a:rPr>
                        <a:t>INFP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8"/>
                        </a:rPr>
                        <a:t>ISFJ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9"/>
                        </a:rPr>
                        <a:t>ISFP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10"/>
                        </a:rPr>
                        <a:t>ENTJ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11"/>
                        </a:rPr>
                        <a:t>ENFJ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12"/>
                        </a:rPr>
                        <a:t>ESTJ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13"/>
                        </a:rPr>
                        <a:t>ESTP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14"/>
                        </a:rPr>
                        <a:t>ENTP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15"/>
                        </a:rPr>
                        <a:t>ENFP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16"/>
                        </a:rPr>
                        <a:t>ESFJ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17"/>
                        </a:rPr>
                        <a:t>ESFP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Personal Tools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41876" y="1269163"/>
            <a:ext cx="3653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support your team and be supported</a:t>
            </a:r>
          </a:p>
          <a:p>
            <a:endParaRPr lang="en-GB" dirty="0"/>
          </a:p>
        </p:txBody>
      </p:sp>
      <p:grpSp>
        <p:nvGrpSpPr>
          <p:cNvPr id="23" name="Group 22"/>
          <p:cNvGrpSpPr/>
          <p:nvPr/>
        </p:nvGrpSpPr>
        <p:grpSpPr>
          <a:xfrm rot="5400000">
            <a:off x="5168437" y="-2695657"/>
            <a:ext cx="115455" cy="8765453"/>
            <a:chOff x="8094777" y="1562891"/>
            <a:chExt cx="127294" cy="4916596"/>
          </a:xfrm>
        </p:grpSpPr>
        <p:cxnSp>
          <p:nvCxnSpPr>
            <p:cNvPr id="24" name="Straight Connector 23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6326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Personal Tools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12091" y="28255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2300998" y="2840932"/>
            <a:ext cx="465133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/>
              <a:t>Feel Like Sharing? </a:t>
            </a:r>
          </a:p>
          <a:p>
            <a:r>
              <a:rPr lang="en-GB" sz="2000" dirty="0" smtClean="0"/>
              <a:t>We’ll look at your potential strengths and weaknesses.</a:t>
            </a:r>
          </a:p>
          <a:p>
            <a:endParaRPr lang="en-GB" sz="2000" dirty="0" smtClean="0"/>
          </a:p>
          <a:p>
            <a:r>
              <a:rPr lang="en-GB" sz="2000" dirty="0" smtClean="0"/>
              <a:t>My Team: 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hlinkClick r:id="rId3"/>
              </a:rPr>
              <a:t>INTJ</a:t>
            </a:r>
            <a:r>
              <a:rPr lang="en-GB" sz="2000" dirty="0" smtClean="0"/>
              <a:t> (Alice)</a:t>
            </a:r>
            <a:endParaRPr lang="en-GB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hlinkClick r:id="rId4"/>
              </a:rPr>
              <a:t>INFJ</a:t>
            </a:r>
            <a:r>
              <a:rPr lang="en-US" sz="2000" dirty="0" smtClean="0"/>
              <a:t> (Me)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hlinkClick r:id="rId5"/>
              </a:rPr>
              <a:t>ENTP</a:t>
            </a:r>
            <a:r>
              <a:rPr lang="en-US" sz="2000" dirty="0" smtClean="0"/>
              <a:t> (Jim)</a:t>
            </a:r>
            <a:endParaRPr lang="en-US" sz="2000" dirty="0"/>
          </a:p>
          <a:p>
            <a:endParaRPr lang="en-GB" sz="2000" dirty="0"/>
          </a:p>
          <a:p>
            <a:endParaRPr lang="en-GB" sz="2000" dirty="0" smtClean="0"/>
          </a:p>
        </p:txBody>
      </p:sp>
      <p:grpSp>
        <p:nvGrpSpPr>
          <p:cNvPr id="23" name="Group 22"/>
          <p:cNvGrpSpPr/>
          <p:nvPr/>
        </p:nvGrpSpPr>
        <p:grpSpPr>
          <a:xfrm rot="5400000">
            <a:off x="5168437" y="-2690835"/>
            <a:ext cx="115455" cy="8765453"/>
            <a:chOff x="8094777" y="1562891"/>
            <a:chExt cx="127294" cy="4916596"/>
          </a:xfrm>
        </p:grpSpPr>
        <p:cxnSp>
          <p:nvCxnSpPr>
            <p:cNvPr id="24" name="Straight Connector 23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441876" y="1269163"/>
            <a:ext cx="3653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support your team and be supported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1869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Personal Tools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12091" y="28255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grpSp>
        <p:nvGrpSpPr>
          <p:cNvPr id="23" name="Group 22"/>
          <p:cNvGrpSpPr/>
          <p:nvPr/>
        </p:nvGrpSpPr>
        <p:grpSpPr>
          <a:xfrm rot="5400000">
            <a:off x="5168437" y="-2690835"/>
            <a:ext cx="115455" cy="8765453"/>
            <a:chOff x="8094777" y="1562891"/>
            <a:chExt cx="127294" cy="4916596"/>
          </a:xfrm>
        </p:grpSpPr>
        <p:cxnSp>
          <p:nvCxnSpPr>
            <p:cNvPr id="24" name="Straight Connector 23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441876" y="1269163"/>
            <a:ext cx="3653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support your team and be supported</a:t>
            </a:r>
          </a:p>
          <a:p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843438" y="1902627"/>
            <a:ext cx="1598438" cy="38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517133" y="1915494"/>
            <a:ext cx="10676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Jim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328" y="2372403"/>
            <a:ext cx="4026769" cy="41897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76" y="2372403"/>
            <a:ext cx="4150399" cy="418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964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Personal Tools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12091" y="28255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grpSp>
        <p:nvGrpSpPr>
          <p:cNvPr id="23" name="Group 22"/>
          <p:cNvGrpSpPr/>
          <p:nvPr/>
        </p:nvGrpSpPr>
        <p:grpSpPr>
          <a:xfrm rot="5400000">
            <a:off x="5168437" y="-2690835"/>
            <a:ext cx="115455" cy="8765453"/>
            <a:chOff x="8094777" y="1562891"/>
            <a:chExt cx="127294" cy="4916596"/>
          </a:xfrm>
        </p:grpSpPr>
        <p:cxnSp>
          <p:nvCxnSpPr>
            <p:cNvPr id="24" name="Straight Connector 23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441876" y="1269163"/>
            <a:ext cx="3653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support your team and be supported</a:t>
            </a:r>
          </a:p>
          <a:p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843438" y="1902627"/>
            <a:ext cx="1598438" cy="38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517133" y="1915494"/>
            <a:ext cx="10676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Jim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4783328" y="2372403"/>
            <a:ext cx="4026769" cy="41897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366676" y="2372403"/>
            <a:ext cx="4150399" cy="418970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84336" y="3606841"/>
            <a:ext cx="340349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 smtClean="0">
                <a:solidFill>
                  <a:schemeClr val="accent3">
                    <a:lumMod val="75000"/>
                  </a:schemeClr>
                </a:solidFill>
              </a:rPr>
              <a:t>Strengths: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 smtClean="0"/>
              <a:t>Creative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 smtClean="0"/>
              <a:t>Insightful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 smtClean="0"/>
              <a:t>Inspiring and </a:t>
            </a:r>
            <a:r>
              <a:rPr lang="en-GB" sz="2000" dirty="0"/>
              <a:t>c</a:t>
            </a:r>
            <a:r>
              <a:rPr lang="en-GB" sz="2000" dirty="0" smtClean="0"/>
              <a:t>onvincing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 smtClean="0"/>
              <a:t>Determined and passionate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 smtClean="0"/>
              <a:t>Altruistic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214209" y="3642727"/>
            <a:ext cx="2993127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 smtClean="0">
                <a:solidFill>
                  <a:srgbClr val="77933C"/>
                </a:solidFill>
              </a:rPr>
              <a:t>Strengths: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 smtClean="0"/>
              <a:t>Knowledgeable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 smtClean="0"/>
              <a:t>Quick thinkers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 smtClean="0"/>
              <a:t>Original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 smtClean="0"/>
              <a:t>Excellent </a:t>
            </a:r>
            <a:r>
              <a:rPr lang="en-GB" sz="2000" dirty="0" err="1" smtClean="0"/>
              <a:t>Brainstormers</a:t>
            </a:r>
            <a:endParaRPr lang="en-GB" sz="2000" dirty="0" smtClean="0"/>
          </a:p>
          <a:p>
            <a:pPr marL="342900" indent="-342900">
              <a:buFont typeface="Arial"/>
              <a:buChar char="•"/>
            </a:pPr>
            <a:r>
              <a:rPr lang="en-GB" sz="2000" dirty="0" smtClean="0"/>
              <a:t>Charismatic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 smtClean="0"/>
              <a:t>Energetic</a:t>
            </a:r>
          </a:p>
          <a:p>
            <a:pPr marL="342900" indent="-342900">
              <a:buFont typeface="Arial"/>
              <a:buChar char="•"/>
            </a:pPr>
            <a:endParaRPr lang="en-GB" sz="2000" dirty="0" smtClean="0"/>
          </a:p>
          <a:p>
            <a:pPr marL="342900" indent="-342900">
              <a:buFont typeface="Arial"/>
              <a:buChar char="•"/>
            </a:pPr>
            <a:endParaRPr lang="en-GB" sz="2000" dirty="0" smtClean="0"/>
          </a:p>
        </p:txBody>
      </p:sp>
    </p:spTree>
    <p:extLst>
      <p:ext uri="{BB962C8B-B14F-4D97-AF65-F5344CB8AC3E}">
        <p14:creationId xmlns:p14="http://schemas.microsoft.com/office/powerpoint/2010/main" val="985791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Personal Tools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12091" y="28255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grpSp>
        <p:nvGrpSpPr>
          <p:cNvPr id="23" name="Group 22"/>
          <p:cNvGrpSpPr/>
          <p:nvPr/>
        </p:nvGrpSpPr>
        <p:grpSpPr>
          <a:xfrm rot="5400000">
            <a:off x="5168437" y="-2690835"/>
            <a:ext cx="115455" cy="8765453"/>
            <a:chOff x="8094777" y="1562891"/>
            <a:chExt cx="127294" cy="4916596"/>
          </a:xfrm>
        </p:grpSpPr>
        <p:cxnSp>
          <p:nvCxnSpPr>
            <p:cNvPr id="24" name="Straight Connector 23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441876" y="1269163"/>
            <a:ext cx="3653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support your team and be supported</a:t>
            </a:r>
          </a:p>
          <a:p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843438" y="1902627"/>
            <a:ext cx="1598438" cy="38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517133" y="1915494"/>
            <a:ext cx="10676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Jim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4783328" y="2372403"/>
            <a:ext cx="4026769" cy="41897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366676" y="2372403"/>
            <a:ext cx="4150399" cy="418970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84336" y="3606841"/>
            <a:ext cx="3608680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 smtClean="0">
                <a:solidFill>
                  <a:srgbClr val="FF0000"/>
                </a:solidFill>
              </a:rPr>
              <a:t>Weaknesses: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 smtClean="0"/>
              <a:t>Sensitive (to criticism)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 smtClean="0"/>
              <a:t>Extremely private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 smtClean="0"/>
              <a:t>Perfectionistic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 smtClean="0"/>
              <a:t>Always needs to have a cause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 smtClean="0"/>
              <a:t>Can burn out easily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214209" y="3642727"/>
            <a:ext cx="332655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 smtClean="0">
                <a:solidFill>
                  <a:srgbClr val="FF0000"/>
                </a:solidFill>
              </a:rPr>
              <a:t>Weaknesses: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 smtClean="0"/>
              <a:t>Argumentative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 smtClean="0"/>
              <a:t>Insensitive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 smtClean="0"/>
              <a:t>Intolerant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 smtClean="0"/>
              <a:t>Can find it difficult to focus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 smtClean="0"/>
              <a:t>Dislikes Practical Matters</a:t>
            </a:r>
          </a:p>
        </p:txBody>
      </p:sp>
    </p:spTree>
    <p:extLst>
      <p:ext uri="{BB962C8B-B14F-4D97-AF65-F5344CB8AC3E}">
        <p14:creationId xmlns:p14="http://schemas.microsoft.com/office/powerpoint/2010/main" val="559104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1231900"/>
            <a:ext cx="9144000" cy="439340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59743" y="1417638"/>
            <a:ext cx="1589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Registration</a:t>
            </a:r>
            <a:endParaRPr lang="en-GB" sz="1400" dirty="0"/>
          </a:p>
        </p:txBody>
      </p:sp>
      <p:sp>
        <p:nvSpPr>
          <p:cNvPr id="58" name="Left Brace 57"/>
          <p:cNvSpPr/>
          <p:nvPr/>
        </p:nvSpPr>
        <p:spPr>
          <a:xfrm>
            <a:off x="3152720" y="1450863"/>
            <a:ext cx="152400" cy="60167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Left Brace 59"/>
          <p:cNvSpPr/>
          <p:nvPr/>
        </p:nvSpPr>
        <p:spPr>
          <a:xfrm>
            <a:off x="3155768" y="2237201"/>
            <a:ext cx="149352" cy="81577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Left Brace 60"/>
          <p:cNvSpPr/>
          <p:nvPr/>
        </p:nvSpPr>
        <p:spPr>
          <a:xfrm>
            <a:off x="3171911" y="5664192"/>
            <a:ext cx="136257" cy="84551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TextBox 62"/>
          <p:cNvSpPr txBox="1"/>
          <p:nvPr/>
        </p:nvSpPr>
        <p:spPr>
          <a:xfrm>
            <a:off x="374257" y="1450864"/>
            <a:ext cx="2503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/>
              <a:t>Hello!</a:t>
            </a:r>
            <a:endParaRPr lang="en-GB" dirty="0"/>
          </a:p>
        </p:txBody>
      </p:sp>
      <p:sp>
        <p:nvSpPr>
          <p:cNvPr id="64" name="TextBox 63"/>
          <p:cNvSpPr txBox="1"/>
          <p:nvPr/>
        </p:nvSpPr>
        <p:spPr>
          <a:xfrm>
            <a:off x="312091" y="28255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5" name="TextBox 64"/>
          <p:cNvSpPr txBox="1"/>
          <p:nvPr/>
        </p:nvSpPr>
        <p:spPr>
          <a:xfrm>
            <a:off x="374257" y="2565509"/>
            <a:ext cx="2503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67" name="TextBox 66"/>
          <p:cNvSpPr txBox="1"/>
          <p:nvPr/>
        </p:nvSpPr>
        <p:spPr>
          <a:xfrm>
            <a:off x="374257" y="2454603"/>
            <a:ext cx="2503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/>
              <a:t>Set up your team</a:t>
            </a:r>
            <a:endParaRPr lang="en-GB" dirty="0"/>
          </a:p>
        </p:txBody>
      </p:sp>
      <p:sp>
        <p:nvSpPr>
          <p:cNvPr id="68" name="Left Brace 67"/>
          <p:cNvSpPr/>
          <p:nvPr/>
        </p:nvSpPr>
        <p:spPr>
          <a:xfrm>
            <a:off x="3149672" y="3473896"/>
            <a:ext cx="158496" cy="138778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TextBox 68"/>
          <p:cNvSpPr txBox="1"/>
          <p:nvPr/>
        </p:nvSpPr>
        <p:spPr>
          <a:xfrm>
            <a:off x="374257" y="3663165"/>
            <a:ext cx="2503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/>
              <a:t>Setup the project</a:t>
            </a:r>
            <a:endParaRPr lang="en-GB" dirty="0"/>
          </a:p>
        </p:txBody>
      </p:sp>
      <p:sp>
        <p:nvSpPr>
          <p:cNvPr id="70" name="TextBox 69"/>
          <p:cNvSpPr txBox="1"/>
          <p:nvPr/>
        </p:nvSpPr>
        <p:spPr>
          <a:xfrm>
            <a:off x="457200" y="5107757"/>
            <a:ext cx="2503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/>
              <a:t>Do your effort budget</a:t>
            </a:r>
            <a:endParaRPr lang="en-GB" dirty="0"/>
          </a:p>
        </p:txBody>
      </p:sp>
      <p:sp>
        <p:nvSpPr>
          <p:cNvPr id="41" name="TextBox 40"/>
          <p:cNvSpPr txBox="1"/>
          <p:nvPr/>
        </p:nvSpPr>
        <p:spPr>
          <a:xfrm>
            <a:off x="374257" y="5789066"/>
            <a:ext cx="2503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/>
              <a:t>Start to investigate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3763609" y="6312286"/>
            <a:ext cx="2503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Next Time</a:t>
            </a:r>
            <a:endParaRPr lang="en-GB" sz="1400" dirty="0"/>
          </a:p>
        </p:txBody>
      </p:sp>
      <p:sp>
        <p:nvSpPr>
          <p:cNvPr id="43" name="TextBox 42"/>
          <p:cNvSpPr txBox="1"/>
          <p:nvPr/>
        </p:nvSpPr>
        <p:spPr>
          <a:xfrm>
            <a:off x="5349443" y="2052534"/>
            <a:ext cx="2507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16Personalities.com</a:t>
            </a:r>
            <a:endParaRPr lang="en-GB" sz="1400" dirty="0"/>
          </a:p>
        </p:txBody>
      </p:sp>
      <p:sp>
        <p:nvSpPr>
          <p:cNvPr id="44" name="TextBox 43"/>
          <p:cNvSpPr txBox="1"/>
          <p:nvPr/>
        </p:nvSpPr>
        <p:spPr>
          <a:xfrm>
            <a:off x="5349443" y="2390719"/>
            <a:ext cx="3172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Strengths and Weaknesses</a:t>
            </a:r>
            <a:endParaRPr lang="en-GB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5349443" y="2750174"/>
            <a:ext cx="3172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Communication Roles</a:t>
            </a:r>
            <a:endParaRPr lang="en-GB" sz="1400" dirty="0"/>
          </a:p>
        </p:txBody>
      </p:sp>
      <p:sp>
        <p:nvSpPr>
          <p:cNvPr id="46" name="TextBox 45"/>
          <p:cNvSpPr txBox="1"/>
          <p:nvPr/>
        </p:nvSpPr>
        <p:spPr>
          <a:xfrm>
            <a:off x="3756456" y="3293833"/>
            <a:ext cx="2507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Project Identity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756456" y="3570014"/>
            <a:ext cx="2507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Alice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759743" y="3846195"/>
            <a:ext cx="2507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Trello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759743" y="4122376"/>
            <a:ext cx="2507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 smtClean="0"/>
              <a:t>GitHub</a:t>
            </a:r>
            <a:endParaRPr lang="en-GB" sz="1400" dirty="0" smtClean="0"/>
          </a:p>
        </p:txBody>
      </p:sp>
      <p:sp>
        <p:nvSpPr>
          <p:cNvPr id="50" name="TextBox 49"/>
          <p:cNvSpPr txBox="1"/>
          <p:nvPr/>
        </p:nvSpPr>
        <p:spPr>
          <a:xfrm>
            <a:off x="3756456" y="4398557"/>
            <a:ext cx="2507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Source Tree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756456" y="4674740"/>
            <a:ext cx="2507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Base Project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59743" y="1801389"/>
            <a:ext cx="1589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The Plan</a:t>
            </a:r>
            <a:endParaRPr lang="en-GB" sz="1400" dirty="0"/>
          </a:p>
        </p:txBody>
      </p:sp>
      <p:sp>
        <p:nvSpPr>
          <p:cNvPr id="53" name="Left Brace 52"/>
          <p:cNvSpPr/>
          <p:nvPr/>
        </p:nvSpPr>
        <p:spPr>
          <a:xfrm>
            <a:off x="3146624" y="5091872"/>
            <a:ext cx="158496" cy="43151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TextBox 54"/>
          <p:cNvSpPr txBox="1"/>
          <p:nvPr/>
        </p:nvSpPr>
        <p:spPr>
          <a:xfrm>
            <a:off x="5349443" y="5126474"/>
            <a:ext cx="2507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The resource planning tool</a:t>
            </a:r>
            <a:endParaRPr lang="en-GB" sz="1400" dirty="0"/>
          </a:p>
        </p:txBody>
      </p:sp>
      <p:sp>
        <p:nvSpPr>
          <p:cNvPr id="56" name="TextBox 55"/>
          <p:cNvSpPr txBox="1"/>
          <p:nvPr/>
        </p:nvSpPr>
        <p:spPr>
          <a:xfrm>
            <a:off x="3763609" y="5510303"/>
            <a:ext cx="2503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Ideas</a:t>
            </a:r>
            <a:endParaRPr lang="en-GB" sz="1400" dirty="0"/>
          </a:p>
        </p:txBody>
      </p:sp>
      <p:sp>
        <p:nvSpPr>
          <p:cNvPr id="57" name="TextBox 56"/>
          <p:cNvSpPr txBox="1"/>
          <p:nvPr/>
        </p:nvSpPr>
        <p:spPr>
          <a:xfrm>
            <a:off x="3756456" y="5911294"/>
            <a:ext cx="2503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Plan your investigation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77571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Personal Tools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12091" y="28255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grpSp>
        <p:nvGrpSpPr>
          <p:cNvPr id="23" name="Group 22"/>
          <p:cNvGrpSpPr/>
          <p:nvPr/>
        </p:nvGrpSpPr>
        <p:grpSpPr>
          <a:xfrm rot="5400000">
            <a:off x="5168437" y="-2698833"/>
            <a:ext cx="115455" cy="8765453"/>
            <a:chOff x="8094777" y="1562891"/>
            <a:chExt cx="127294" cy="4916596"/>
          </a:xfrm>
        </p:grpSpPr>
        <p:cxnSp>
          <p:nvCxnSpPr>
            <p:cNvPr id="24" name="Straight Connector 23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/>
          <p:cNvSpPr/>
          <p:nvPr/>
        </p:nvSpPr>
        <p:spPr>
          <a:xfrm>
            <a:off x="448782" y="3230392"/>
            <a:ext cx="82296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/>
          </a:p>
          <a:p>
            <a:r>
              <a:rPr lang="en-GB" sz="2800" dirty="0" smtClean="0">
                <a:solidFill>
                  <a:srgbClr val="FF0000"/>
                </a:solidFill>
              </a:rPr>
              <a:t>People are not like you.</a:t>
            </a:r>
          </a:p>
          <a:p>
            <a:endParaRPr lang="en-GB" sz="2800" dirty="0"/>
          </a:p>
          <a:p>
            <a:r>
              <a:rPr lang="en-GB" sz="2800" dirty="0" smtClean="0"/>
              <a:t> </a:t>
            </a:r>
          </a:p>
          <a:p>
            <a:pPr algn="r"/>
            <a:r>
              <a:rPr lang="en-GB" sz="2800" dirty="0" smtClean="0">
                <a:solidFill>
                  <a:srgbClr val="008000"/>
                </a:solidFill>
              </a:rPr>
              <a:t>Tolerance and understanding lead to good teams </a:t>
            </a:r>
            <a:r>
              <a:rPr lang="en-GB" sz="2800" dirty="0" smtClean="0">
                <a:solidFill>
                  <a:srgbClr val="008000"/>
                </a:solidFill>
                <a:sym typeface="Wingdings"/>
              </a:rPr>
              <a:t></a:t>
            </a:r>
            <a:endParaRPr lang="en-GB" sz="2800" dirty="0" smtClean="0">
              <a:solidFill>
                <a:srgbClr val="008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41876" y="1269163"/>
            <a:ext cx="3653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support your team and be supported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7080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Personal Tools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41876" y="1269163"/>
            <a:ext cx="3653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support your team and be supported</a:t>
            </a:r>
          </a:p>
          <a:p>
            <a:endParaRPr lang="en-GB" dirty="0"/>
          </a:p>
        </p:txBody>
      </p:sp>
      <p:grpSp>
        <p:nvGrpSpPr>
          <p:cNvPr id="23" name="Group 22"/>
          <p:cNvGrpSpPr/>
          <p:nvPr/>
        </p:nvGrpSpPr>
        <p:grpSpPr>
          <a:xfrm rot="5400000">
            <a:off x="5168437" y="-2697245"/>
            <a:ext cx="115455" cy="8765453"/>
            <a:chOff x="8094777" y="1562891"/>
            <a:chExt cx="127294" cy="4916596"/>
          </a:xfrm>
        </p:grpSpPr>
        <p:cxnSp>
          <p:nvCxnSpPr>
            <p:cNvPr id="24" name="Straight Connector 23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457200" y="3048942"/>
            <a:ext cx="82296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 smtClean="0"/>
          </a:p>
          <a:p>
            <a:pPr algn="ctr"/>
            <a:r>
              <a:rPr lang="en-GB" sz="6000" dirty="0" smtClean="0"/>
              <a:t>Dealing with other specialists</a:t>
            </a:r>
          </a:p>
          <a:p>
            <a:endParaRPr lang="en-GB" sz="2000" dirty="0" smtClean="0"/>
          </a:p>
          <a:p>
            <a:endParaRPr lang="en-GB" sz="20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457200" y="2227747"/>
            <a:ext cx="7999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Outside your team</a:t>
            </a:r>
            <a:endParaRPr lang="en-GB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609600" y="5911264"/>
            <a:ext cx="7999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 smtClean="0"/>
              <a:t>(</a:t>
            </a:r>
            <a:r>
              <a:rPr lang="mr-IN" sz="2800" dirty="0" smtClean="0"/>
              <a:t>…</a:t>
            </a:r>
            <a:r>
              <a:rPr lang="en-GB" sz="2800" dirty="0" smtClean="0"/>
              <a:t> like your client)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660635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Personal Tools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41876" y="1269163"/>
            <a:ext cx="3653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support your team and be supported</a:t>
            </a:r>
          </a:p>
          <a:p>
            <a:endParaRPr lang="en-GB" dirty="0"/>
          </a:p>
        </p:txBody>
      </p:sp>
      <p:grpSp>
        <p:nvGrpSpPr>
          <p:cNvPr id="23" name="Group 22"/>
          <p:cNvGrpSpPr/>
          <p:nvPr/>
        </p:nvGrpSpPr>
        <p:grpSpPr>
          <a:xfrm rot="5400000">
            <a:off x="6049455" y="-2697245"/>
            <a:ext cx="115455" cy="8765453"/>
            <a:chOff x="8094777" y="1562891"/>
            <a:chExt cx="127294" cy="4916596"/>
          </a:xfrm>
        </p:grpSpPr>
        <p:cxnSp>
          <p:nvCxnSpPr>
            <p:cNvPr id="24" name="Straight Connector 23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472812" y="2079446"/>
            <a:ext cx="8229600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/>
              <a:t>The </a:t>
            </a:r>
            <a:r>
              <a:rPr lang="en-GB" sz="2000" dirty="0" smtClean="0">
                <a:hlinkClick r:id="rId2"/>
              </a:rPr>
              <a:t>Dunning-Kruger </a:t>
            </a:r>
            <a:r>
              <a:rPr lang="en-GB" sz="2000" dirty="0" smtClean="0"/>
              <a:t>effect:</a:t>
            </a:r>
          </a:p>
          <a:p>
            <a:endParaRPr lang="en-GB" sz="2000" dirty="0" smtClean="0"/>
          </a:p>
          <a:p>
            <a:r>
              <a:rPr lang="en-GB" sz="2800" dirty="0" smtClean="0"/>
              <a:t>Non-specialists tend to over-estimate their ability in another’s specialism</a:t>
            </a:r>
          </a:p>
          <a:p>
            <a:endParaRPr lang="en-GB" sz="2000" i="1" dirty="0"/>
          </a:p>
          <a:p>
            <a:r>
              <a:rPr lang="en-GB" sz="2000" i="1" dirty="0" smtClean="0">
                <a:solidFill>
                  <a:srgbClr val="FF0000"/>
                </a:solidFill>
              </a:rPr>
              <a:t>Leads to unrealistic expectations from business/client (“can’t you just</a:t>
            </a:r>
            <a:r>
              <a:rPr lang="mr-IN" sz="2000" i="1" dirty="0" smtClean="0">
                <a:solidFill>
                  <a:srgbClr val="FF0000"/>
                </a:solidFill>
              </a:rPr>
              <a:t>…</a:t>
            </a:r>
            <a:r>
              <a:rPr lang="en-GB" sz="2000" i="1" dirty="0" smtClean="0">
                <a:solidFill>
                  <a:srgbClr val="FF0000"/>
                </a:solidFill>
              </a:rPr>
              <a:t>”)</a:t>
            </a:r>
          </a:p>
          <a:p>
            <a:endParaRPr lang="en-GB" sz="2000" dirty="0" smtClean="0"/>
          </a:p>
          <a:p>
            <a:endParaRPr lang="en-GB" sz="2000" dirty="0"/>
          </a:p>
          <a:p>
            <a:r>
              <a:rPr lang="en-GB" sz="2800" dirty="0" smtClean="0"/>
              <a:t>Specialists tend to over estimate non-specialist’s ability in their specialism</a:t>
            </a:r>
          </a:p>
          <a:p>
            <a:endParaRPr lang="en-GB" sz="2000" dirty="0"/>
          </a:p>
          <a:p>
            <a:r>
              <a:rPr lang="en-GB" sz="2000" i="1" dirty="0" smtClean="0">
                <a:solidFill>
                  <a:srgbClr val="FF0000"/>
                </a:solidFill>
              </a:rPr>
              <a:t>Leads to disempowerment (“oh, come on; the off-side rule is easy to understand!”)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 smtClean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953511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Personal Tools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41876" y="1269163"/>
            <a:ext cx="3653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support your team and be supported</a:t>
            </a:r>
          </a:p>
          <a:p>
            <a:endParaRPr lang="en-GB" dirty="0"/>
          </a:p>
        </p:txBody>
      </p:sp>
      <p:grpSp>
        <p:nvGrpSpPr>
          <p:cNvPr id="23" name="Group 22"/>
          <p:cNvGrpSpPr/>
          <p:nvPr/>
        </p:nvGrpSpPr>
        <p:grpSpPr>
          <a:xfrm rot="5400000">
            <a:off x="5168437" y="-2697245"/>
            <a:ext cx="115455" cy="8765453"/>
            <a:chOff x="8094777" y="1562891"/>
            <a:chExt cx="127294" cy="4916596"/>
          </a:xfrm>
        </p:grpSpPr>
        <p:cxnSp>
          <p:nvCxnSpPr>
            <p:cNvPr id="24" name="Straight Connector 23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/>
          <p:cNvSpPr/>
          <p:nvPr/>
        </p:nvSpPr>
        <p:spPr>
          <a:xfrm>
            <a:off x="472812" y="3278041"/>
            <a:ext cx="82296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>
                <a:solidFill>
                  <a:srgbClr val="FF0000"/>
                </a:solidFill>
              </a:rPr>
              <a:t>Be careful in your discussions with non-specialists</a:t>
            </a:r>
          </a:p>
          <a:p>
            <a:endParaRPr lang="en-GB" sz="2800" dirty="0" smtClean="0"/>
          </a:p>
          <a:p>
            <a:endParaRPr lang="en-GB" sz="2800" dirty="0"/>
          </a:p>
          <a:p>
            <a:endParaRPr lang="en-GB" sz="2800" dirty="0" smtClean="0"/>
          </a:p>
          <a:p>
            <a:pPr algn="r"/>
            <a:r>
              <a:rPr lang="en-GB" sz="2800" dirty="0" smtClean="0">
                <a:solidFill>
                  <a:srgbClr val="008000"/>
                </a:solidFill>
              </a:rPr>
              <a:t>Remember that they are specialists in their field, too </a:t>
            </a:r>
            <a:r>
              <a:rPr lang="en-GB" sz="2800" dirty="0" smtClean="0">
                <a:solidFill>
                  <a:srgbClr val="008000"/>
                </a:solidFill>
                <a:sym typeface="Wingdings"/>
              </a:rPr>
              <a:t></a:t>
            </a:r>
            <a:endParaRPr lang="en-GB" sz="2800" dirty="0" smtClean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394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0" y="0"/>
            <a:ext cx="9144000" cy="6849070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019"/>
            <a:ext cx="8229600" cy="4525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000" dirty="0" smtClean="0"/>
              <a:t>Digital Tooling</a:t>
            </a:r>
            <a:endParaRPr lang="en-US" sz="8000" dirty="0"/>
          </a:p>
        </p:txBody>
      </p:sp>
      <p:sp>
        <p:nvSpPr>
          <p:cNvPr id="5" name="TextBox 4"/>
          <p:cNvSpPr txBox="1"/>
          <p:nvPr/>
        </p:nvSpPr>
        <p:spPr>
          <a:xfrm>
            <a:off x="6758221" y="6572071"/>
            <a:ext cx="2385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Image credit: </a:t>
            </a:r>
            <a:r>
              <a:rPr lang="en-US" sz="1200" dirty="0" smtClean="0">
                <a:hlinkClick r:id="rId3"/>
              </a:rPr>
              <a:t>Tory Townsend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66687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Digital Tools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140376" y="1258422"/>
            <a:ext cx="272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somebody had a great idea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72812" y="2079446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lvl="1"/>
            <a:endParaRPr lang="en-GB" sz="2000" dirty="0" smtClean="0"/>
          </a:p>
          <a:p>
            <a:pPr lvl="1"/>
            <a:endParaRPr lang="en-GB" sz="20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843438" y="3723140"/>
            <a:ext cx="7983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“Simplicity</a:t>
            </a:r>
            <a:r>
              <a:rPr lang="en-US" i="1" dirty="0"/>
              <a:t>--the art of maximizing the amount </a:t>
            </a:r>
            <a:r>
              <a:rPr lang="en-US" i="1" dirty="0" smtClean="0"/>
              <a:t>of </a:t>
            </a:r>
            <a:r>
              <a:rPr lang="en-US" i="1" dirty="0"/>
              <a:t>work </a:t>
            </a:r>
            <a:r>
              <a:rPr lang="en-US" b="1" i="1" dirty="0"/>
              <a:t>not</a:t>
            </a:r>
            <a:r>
              <a:rPr lang="en-US" i="1" dirty="0"/>
              <a:t> done--is essential</a:t>
            </a:r>
            <a:r>
              <a:rPr lang="en-US" i="1" dirty="0" smtClean="0"/>
              <a:t>.”</a:t>
            </a:r>
            <a:endParaRPr lang="en-US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717176" y="6297706"/>
            <a:ext cx="6469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From: </a:t>
            </a:r>
            <a:r>
              <a:rPr lang="en-GB" sz="1200" dirty="0" smtClean="0">
                <a:hlinkClick r:id="rId2"/>
              </a:rPr>
              <a:t>Principles behind the Agile Manifesto</a:t>
            </a:r>
            <a:endParaRPr lang="en-GB" sz="1200" dirty="0"/>
          </a:p>
        </p:txBody>
      </p:sp>
      <p:grpSp>
        <p:nvGrpSpPr>
          <p:cNvPr id="18" name="Group 17"/>
          <p:cNvGrpSpPr/>
          <p:nvPr/>
        </p:nvGrpSpPr>
        <p:grpSpPr>
          <a:xfrm rot="5400000">
            <a:off x="4287419" y="-2673055"/>
            <a:ext cx="115455" cy="8765453"/>
            <a:chOff x="8094777" y="1562891"/>
            <a:chExt cx="127294" cy="4916596"/>
          </a:xfrm>
        </p:grpSpPr>
        <p:cxnSp>
          <p:nvCxnSpPr>
            <p:cNvPr id="19" name="Straight Connector 18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7906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Digital </a:t>
            </a:r>
            <a:r>
              <a:rPr lang="en-US" dirty="0"/>
              <a:t>Tools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40376" y="1258422"/>
            <a:ext cx="272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somebody had a great idea</a:t>
            </a:r>
          </a:p>
        </p:txBody>
      </p:sp>
      <p:grpSp>
        <p:nvGrpSpPr>
          <p:cNvPr id="23" name="Group 22"/>
          <p:cNvGrpSpPr/>
          <p:nvPr/>
        </p:nvGrpSpPr>
        <p:grpSpPr>
          <a:xfrm rot="5400000">
            <a:off x="4324999" y="-2682301"/>
            <a:ext cx="115455" cy="8765453"/>
            <a:chOff x="8094777" y="1562891"/>
            <a:chExt cx="127294" cy="4916596"/>
          </a:xfrm>
        </p:grpSpPr>
        <p:cxnSp>
          <p:nvCxnSpPr>
            <p:cNvPr id="24" name="Straight Connector 23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2547435" y="2418113"/>
            <a:ext cx="4607535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 smtClean="0"/>
          </a:p>
          <a:p>
            <a:pPr lvl="1"/>
            <a:r>
              <a:rPr lang="en-GB" sz="2000" dirty="0" smtClean="0"/>
              <a:t>Quick tour of labour-saving stuff, for:</a:t>
            </a:r>
          </a:p>
          <a:p>
            <a:pPr lvl="1"/>
            <a:endParaRPr lang="en-GB" sz="2000" dirty="0"/>
          </a:p>
          <a:p>
            <a:pPr marL="800100" lvl="1" indent="-342900">
              <a:buFont typeface="Arial"/>
              <a:buChar char="•"/>
            </a:pPr>
            <a:r>
              <a:rPr lang="en-GB" sz="2000" dirty="0" smtClean="0"/>
              <a:t>Preparation</a:t>
            </a:r>
          </a:p>
          <a:p>
            <a:pPr marL="800100" lvl="1" indent="-342900">
              <a:buFont typeface="Arial"/>
              <a:buChar char="•"/>
            </a:pPr>
            <a:r>
              <a:rPr lang="en-GB" sz="2000" dirty="0" smtClean="0"/>
              <a:t>Documentation</a:t>
            </a:r>
          </a:p>
          <a:p>
            <a:pPr marL="800100" lvl="1" indent="-342900">
              <a:buFont typeface="Arial"/>
              <a:buChar char="•"/>
            </a:pPr>
            <a:r>
              <a:rPr lang="en-GB" sz="2000" dirty="0" smtClean="0"/>
              <a:t>Project Management</a:t>
            </a:r>
          </a:p>
          <a:p>
            <a:pPr marL="800100" lvl="1" indent="-342900">
              <a:buFont typeface="Arial"/>
              <a:buChar char="•"/>
            </a:pPr>
            <a:r>
              <a:rPr lang="en-GB" sz="2000" dirty="0" smtClean="0"/>
              <a:t>Design</a:t>
            </a:r>
          </a:p>
          <a:p>
            <a:pPr marL="800100" lvl="1" indent="-342900">
              <a:buFont typeface="Arial"/>
              <a:buChar char="•"/>
            </a:pPr>
            <a:r>
              <a:rPr lang="en-GB" sz="2000" dirty="0" smtClean="0"/>
              <a:t>Code</a:t>
            </a:r>
          </a:p>
          <a:p>
            <a:pPr marL="800100" lvl="1" indent="-342900">
              <a:buFont typeface="Arial"/>
              <a:buChar char="•"/>
            </a:pPr>
            <a:r>
              <a:rPr lang="en-GB" sz="2000" dirty="0" smtClean="0"/>
              <a:t>Test</a:t>
            </a:r>
          </a:p>
          <a:p>
            <a:pPr marL="800100" lvl="1" indent="-342900">
              <a:buFont typeface="Arial"/>
              <a:buChar char="•"/>
            </a:pPr>
            <a:r>
              <a:rPr lang="en-GB" sz="2000" dirty="0" smtClean="0"/>
              <a:t>Security</a:t>
            </a:r>
          </a:p>
          <a:p>
            <a:pPr marL="800100" lvl="1" indent="-342900">
              <a:buFont typeface="Arial"/>
              <a:buChar char="•"/>
            </a:pPr>
            <a:r>
              <a:rPr lang="en-GB" sz="2000" dirty="0" smtClean="0"/>
              <a:t>Deployment</a:t>
            </a:r>
          </a:p>
          <a:p>
            <a:pPr marL="800100" lvl="1" indent="-342900">
              <a:buFont typeface="Arial"/>
              <a:buChar char="•"/>
            </a:pPr>
            <a:r>
              <a:rPr lang="en-GB" sz="2000" dirty="0" smtClean="0"/>
              <a:t>Communication</a:t>
            </a:r>
          </a:p>
          <a:p>
            <a:pPr lvl="1"/>
            <a:endParaRPr lang="en-GB" sz="2000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916009" y="1894780"/>
            <a:ext cx="7983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“Simplicity</a:t>
            </a:r>
            <a:r>
              <a:rPr lang="en-US" i="1" dirty="0"/>
              <a:t>--the art of maximizing the amount </a:t>
            </a:r>
            <a:r>
              <a:rPr lang="en-US" i="1" dirty="0" smtClean="0"/>
              <a:t>of </a:t>
            </a:r>
            <a:r>
              <a:rPr lang="en-US" i="1" dirty="0"/>
              <a:t>work </a:t>
            </a:r>
            <a:r>
              <a:rPr lang="en-US" b="1" i="1" dirty="0"/>
              <a:t>not</a:t>
            </a:r>
            <a:r>
              <a:rPr lang="en-US" i="1" dirty="0"/>
              <a:t> done--is essential</a:t>
            </a:r>
            <a:r>
              <a:rPr lang="en-US" i="1" dirty="0" smtClean="0"/>
              <a:t>.”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297877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Digital </a:t>
            </a:r>
            <a:r>
              <a:rPr lang="en-US" dirty="0"/>
              <a:t>Tools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40376" y="1258422"/>
            <a:ext cx="272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somebody had a great idea</a:t>
            </a:r>
          </a:p>
        </p:txBody>
      </p:sp>
      <p:grpSp>
        <p:nvGrpSpPr>
          <p:cNvPr id="23" name="Group 22"/>
          <p:cNvGrpSpPr/>
          <p:nvPr/>
        </p:nvGrpSpPr>
        <p:grpSpPr>
          <a:xfrm rot="5400000">
            <a:off x="4287419" y="-2697245"/>
            <a:ext cx="115455" cy="8765453"/>
            <a:chOff x="8094777" y="1562891"/>
            <a:chExt cx="127294" cy="4916596"/>
          </a:xfrm>
        </p:grpSpPr>
        <p:cxnSp>
          <p:nvCxnSpPr>
            <p:cNvPr id="24" name="Straight Connector 23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916009" y="1894780"/>
            <a:ext cx="7983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“Simplicity</a:t>
            </a:r>
            <a:r>
              <a:rPr lang="en-US" i="1" dirty="0"/>
              <a:t>--the art of maximizing the amount </a:t>
            </a:r>
            <a:r>
              <a:rPr lang="en-US" i="1" dirty="0" smtClean="0"/>
              <a:t>of </a:t>
            </a:r>
            <a:r>
              <a:rPr lang="en-US" i="1" dirty="0"/>
              <a:t>work </a:t>
            </a:r>
            <a:r>
              <a:rPr lang="en-US" b="1" i="1" dirty="0"/>
              <a:t>not</a:t>
            </a:r>
            <a:r>
              <a:rPr lang="en-US" i="1" dirty="0"/>
              <a:t> done--is essential</a:t>
            </a:r>
            <a:r>
              <a:rPr lang="en-US" i="1" dirty="0" smtClean="0"/>
              <a:t>.”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606823" y="2449286"/>
            <a:ext cx="7930354" cy="4024111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80469" y="2373751"/>
            <a:ext cx="798306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Preparation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803071" y="3256643"/>
            <a:ext cx="42363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Solidify your ideas with pencil and paper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Or a white board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Bad ideas? Bin ‘</a:t>
            </a:r>
            <a:r>
              <a:rPr lang="en-US" dirty="0" err="1" smtClean="0"/>
              <a:t>em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Good ideas? Take a photo! </a:t>
            </a:r>
          </a:p>
        </p:txBody>
      </p:sp>
    </p:spTree>
    <p:extLst>
      <p:ext uri="{BB962C8B-B14F-4D97-AF65-F5344CB8AC3E}">
        <p14:creationId xmlns:p14="http://schemas.microsoft.com/office/powerpoint/2010/main" val="448741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1188357" y="2373751"/>
            <a:ext cx="6767286" cy="4161881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Digital </a:t>
            </a:r>
            <a:r>
              <a:rPr lang="en-US" dirty="0"/>
              <a:t>Tools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40376" y="1258422"/>
            <a:ext cx="272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somebody had a great idea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16009" y="1894780"/>
            <a:ext cx="7983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“Simplicity</a:t>
            </a:r>
            <a:r>
              <a:rPr lang="en-US" i="1" dirty="0"/>
              <a:t>--the art of maximizing the amount </a:t>
            </a:r>
            <a:r>
              <a:rPr lang="en-US" i="1" dirty="0" smtClean="0"/>
              <a:t>of </a:t>
            </a:r>
            <a:r>
              <a:rPr lang="en-US" i="1" dirty="0"/>
              <a:t>work </a:t>
            </a:r>
            <a:r>
              <a:rPr lang="en-US" b="1" i="1" dirty="0"/>
              <a:t>not</a:t>
            </a:r>
            <a:r>
              <a:rPr lang="en-US" i="1" dirty="0"/>
              <a:t> done--is essential</a:t>
            </a:r>
            <a:r>
              <a:rPr lang="en-US" i="1" dirty="0" smtClean="0"/>
              <a:t>.”</a:t>
            </a:r>
            <a:endParaRPr lang="en-US" i="1" dirty="0"/>
          </a:p>
        </p:txBody>
      </p:sp>
      <p:sp>
        <p:nvSpPr>
          <p:cNvPr id="20" name="Rectangle 19"/>
          <p:cNvSpPr/>
          <p:nvPr/>
        </p:nvSpPr>
        <p:spPr>
          <a:xfrm>
            <a:off x="580469" y="2373751"/>
            <a:ext cx="798306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Documentation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803071" y="3256643"/>
            <a:ext cx="42363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Document it only if it’s essential: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Your own learning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A how-to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A status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A communication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Minimise</a:t>
            </a:r>
            <a:r>
              <a:rPr lang="en-US" dirty="0" smtClean="0"/>
              <a:t> your formatting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Use </a:t>
            </a:r>
            <a:r>
              <a:rPr lang="en-US" dirty="0" smtClean="0">
                <a:hlinkClick r:id="rId3"/>
              </a:rPr>
              <a:t>Markdown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Use a </a:t>
            </a:r>
            <a:r>
              <a:rPr lang="en-US" dirty="0" smtClean="0">
                <a:hlinkClick r:id="rId4"/>
              </a:rPr>
              <a:t>wiki 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6758221" y="6572071"/>
            <a:ext cx="2385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Image credit: </a:t>
            </a:r>
            <a:r>
              <a:rPr lang="en-US" sz="1200" dirty="0" smtClean="0">
                <a:hlinkClick r:id="rId5"/>
              </a:rPr>
              <a:t>Dustin Curtis</a:t>
            </a:r>
            <a:endParaRPr lang="en-US" sz="1200" dirty="0"/>
          </a:p>
        </p:txBody>
      </p:sp>
      <p:grpSp>
        <p:nvGrpSpPr>
          <p:cNvPr id="35" name="Group 34"/>
          <p:cNvGrpSpPr/>
          <p:nvPr/>
        </p:nvGrpSpPr>
        <p:grpSpPr>
          <a:xfrm rot="5400000">
            <a:off x="4287419" y="-2697245"/>
            <a:ext cx="115455" cy="8765453"/>
            <a:chOff x="8094777" y="1562891"/>
            <a:chExt cx="127294" cy="4916596"/>
          </a:xfrm>
        </p:grpSpPr>
        <p:cxnSp>
          <p:nvCxnSpPr>
            <p:cNvPr id="36" name="Straight Connector 35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310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1342946" y="3130884"/>
            <a:ext cx="7026354" cy="2383064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Digital </a:t>
            </a:r>
            <a:r>
              <a:rPr lang="en-US" dirty="0"/>
              <a:t>Tools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40376" y="1258422"/>
            <a:ext cx="272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somebody had a great idea</a:t>
            </a:r>
          </a:p>
        </p:txBody>
      </p:sp>
      <p:grpSp>
        <p:nvGrpSpPr>
          <p:cNvPr id="23" name="Group 22"/>
          <p:cNvGrpSpPr/>
          <p:nvPr/>
        </p:nvGrpSpPr>
        <p:grpSpPr>
          <a:xfrm rot="5400000">
            <a:off x="4287419" y="-2694396"/>
            <a:ext cx="115455" cy="8765453"/>
            <a:chOff x="8094777" y="1562891"/>
            <a:chExt cx="127294" cy="4916596"/>
          </a:xfrm>
        </p:grpSpPr>
        <p:cxnSp>
          <p:nvCxnSpPr>
            <p:cNvPr id="24" name="Straight Connector 23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916009" y="1894780"/>
            <a:ext cx="7983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“Simplicity</a:t>
            </a:r>
            <a:r>
              <a:rPr lang="en-US" i="1" dirty="0"/>
              <a:t>--the art of maximizing the amount </a:t>
            </a:r>
            <a:r>
              <a:rPr lang="en-US" i="1" dirty="0" smtClean="0"/>
              <a:t>of </a:t>
            </a:r>
            <a:r>
              <a:rPr lang="en-US" i="1" dirty="0"/>
              <a:t>work </a:t>
            </a:r>
            <a:r>
              <a:rPr lang="en-US" b="1" i="1" dirty="0"/>
              <a:t>not</a:t>
            </a:r>
            <a:r>
              <a:rPr lang="en-US" i="1" dirty="0"/>
              <a:t> done--is essential</a:t>
            </a:r>
            <a:r>
              <a:rPr lang="en-US" i="1" dirty="0" smtClean="0"/>
              <a:t>.”</a:t>
            </a:r>
            <a:endParaRPr lang="en-US" i="1" dirty="0"/>
          </a:p>
        </p:txBody>
      </p:sp>
      <p:sp>
        <p:nvSpPr>
          <p:cNvPr id="20" name="Rectangle 19"/>
          <p:cNvSpPr/>
          <p:nvPr/>
        </p:nvSpPr>
        <p:spPr>
          <a:xfrm>
            <a:off x="580469" y="2373751"/>
            <a:ext cx="798306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Project Management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803071" y="3256643"/>
            <a:ext cx="42363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We use </a:t>
            </a:r>
            <a:r>
              <a:rPr lang="en-US" dirty="0" smtClean="0">
                <a:hlinkClick r:id="rId3"/>
              </a:rPr>
              <a:t>Trello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/>
              <a:t>Ridiculously easy to </a:t>
            </a:r>
            <a:r>
              <a:rPr lang="en-US" dirty="0" smtClean="0"/>
              <a:t>use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Lists of cards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Cards hold information (markdown, pictures, links,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Clever plugin to help estimate effort: </a:t>
            </a:r>
            <a:r>
              <a:rPr lang="en-US" dirty="0" smtClean="0">
                <a:hlinkClick r:id="rId4"/>
              </a:rPr>
              <a:t>Scrum for Trello</a:t>
            </a:r>
            <a:r>
              <a:rPr lang="en-US" dirty="0" smtClean="0"/>
              <a:t>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758221" y="6572071"/>
            <a:ext cx="2385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Image credit: </a:t>
            </a:r>
            <a:r>
              <a:rPr lang="en-US" sz="1200" dirty="0" smtClean="0">
                <a:hlinkClick r:id="rId5"/>
              </a:rPr>
              <a:t>Caylakwiki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64251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DigitalLabs@MMU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2000"/>
          </a:blip>
          <a:srcRect t="8527" b="852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28433" y="4164454"/>
            <a:ext cx="2505814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800" dirty="0" smtClean="0"/>
              <a:t>Laurie Cooper</a:t>
            </a:r>
            <a:endParaRPr lang="en-GB" sz="2800" dirty="0" smtClean="0"/>
          </a:p>
          <a:p>
            <a:pPr marL="285750" indent="-285750">
              <a:buFont typeface="Arial"/>
              <a:buChar char="•"/>
            </a:pPr>
            <a:r>
              <a:rPr lang="en-GB" sz="2800" dirty="0"/>
              <a:t>Dave </a:t>
            </a:r>
            <a:r>
              <a:rPr lang="en-GB" sz="2800" dirty="0" err="1" smtClean="0"/>
              <a:t>Mee</a:t>
            </a:r>
            <a:endParaRPr lang="en-GB" sz="2800" dirty="0" smtClean="0"/>
          </a:p>
          <a:p>
            <a:pPr marL="285750" indent="-285750">
              <a:buFont typeface="Arial"/>
              <a:buChar char="•"/>
            </a:pPr>
            <a:r>
              <a:rPr lang="en-GB" sz="2800" dirty="0" smtClean="0"/>
              <a:t>Stuart </a:t>
            </a:r>
            <a:r>
              <a:rPr lang="en-GB" sz="2800" dirty="0" err="1" smtClean="0"/>
              <a:t>Bennet</a:t>
            </a:r>
            <a:endParaRPr lang="en-GB" sz="2800" dirty="0" smtClean="0"/>
          </a:p>
          <a:p>
            <a:pPr marL="285750" indent="-285750">
              <a:buFont typeface="Arial"/>
              <a:buChar char="•"/>
            </a:pP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260926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Hello!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333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2756735" y="2958526"/>
            <a:ext cx="3645473" cy="3645473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Digital Tooling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140376" y="1258422"/>
            <a:ext cx="272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somebody had a great idea</a:t>
            </a:r>
          </a:p>
        </p:txBody>
      </p:sp>
      <p:grpSp>
        <p:nvGrpSpPr>
          <p:cNvPr id="23" name="Group 22"/>
          <p:cNvGrpSpPr/>
          <p:nvPr/>
        </p:nvGrpSpPr>
        <p:grpSpPr>
          <a:xfrm rot="5400000">
            <a:off x="4287419" y="-2697245"/>
            <a:ext cx="115455" cy="8765453"/>
            <a:chOff x="8094777" y="1562891"/>
            <a:chExt cx="127294" cy="4916596"/>
          </a:xfrm>
        </p:grpSpPr>
        <p:cxnSp>
          <p:nvCxnSpPr>
            <p:cNvPr id="24" name="Straight Connector 23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916009" y="1894780"/>
            <a:ext cx="7983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“Simplicity</a:t>
            </a:r>
            <a:r>
              <a:rPr lang="en-US" i="1" dirty="0"/>
              <a:t>--the art of maximizing the amount </a:t>
            </a:r>
            <a:r>
              <a:rPr lang="en-US" i="1" dirty="0" smtClean="0"/>
              <a:t>of </a:t>
            </a:r>
            <a:r>
              <a:rPr lang="en-US" i="1" dirty="0"/>
              <a:t>work </a:t>
            </a:r>
            <a:r>
              <a:rPr lang="en-US" b="1" i="1" dirty="0"/>
              <a:t>not</a:t>
            </a:r>
            <a:r>
              <a:rPr lang="en-US" i="1" dirty="0"/>
              <a:t> done--is essential</a:t>
            </a:r>
            <a:r>
              <a:rPr lang="en-US" i="1" dirty="0" smtClean="0"/>
              <a:t>.”</a:t>
            </a:r>
            <a:endParaRPr lang="en-US" i="1" dirty="0"/>
          </a:p>
        </p:txBody>
      </p:sp>
      <p:sp>
        <p:nvSpPr>
          <p:cNvPr id="20" name="Rectangle 19"/>
          <p:cNvSpPr/>
          <p:nvPr/>
        </p:nvSpPr>
        <p:spPr>
          <a:xfrm>
            <a:off x="580469" y="2373751"/>
            <a:ext cx="798306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Project Management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803071" y="3256643"/>
            <a:ext cx="42363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We use </a:t>
            </a:r>
            <a:r>
              <a:rPr lang="en-US" dirty="0" smtClean="0">
                <a:hlinkClick r:id="rId3"/>
              </a:rPr>
              <a:t>Github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Document repository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hlinkClick r:id="rId4"/>
              </a:rPr>
              <a:t>De-facto place for open source projects and example </a:t>
            </a:r>
            <a:r>
              <a:rPr lang="en-US" dirty="0" smtClean="0">
                <a:hlinkClick r:id="rId4"/>
              </a:rPr>
              <a:t>code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Multiple people working on many documents at the same time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Check-in, check-out documents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Merge other people’s changes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hlinkClick r:id="rId5"/>
              </a:rPr>
              <a:t>As easy as it can be</a:t>
            </a:r>
            <a:endParaRPr lang="en-US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6758221" y="6572071"/>
            <a:ext cx="2385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Image credit: </a:t>
            </a:r>
            <a:r>
              <a:rPr lang="en-US" sz="1200" dirty="0" smtClean="0">
                <a:hlinkClick r:id="rId6"/>
              </a:rPr>
              <a:t>GitHub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92695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9000"/>
          </a:blip>
          <a:stretch>
            <a:fillRect/>
          </a:stretch>
        </p:blipFill>
        <p:spPr>
          <a:xfrm>
            <a:off x="2957791" y="3043932"/>
            <a:ext cx="3251200" cy="3251200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Digital </a:t>
            </a:r>
            <a:r>
              <a:rPr lang="en-US" dirty="0"/>
              <a:t>Tools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40376" y="1258422"/>
            <a:ext cx="272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somebody had a great idea</a:t>
            </a:r>
          </a:p>
        </p:txBody>
      </p:sp>
      <p:grpSp>
        <p:nvGrpSpPr>
          <p:cNvPr id="23" name="Group 22"/>
          <p:cNvGrpSpPr/>
          <p:nvPr/>
        </p:nvGrpSpPr>
        <p:grpSpPr>
          <a:xfrm rot="5400000">
            <a:off x="4287419" y="-2697245"/>
            <a:ext cx="115455" cy="8765453"/>
            <a:chOff x="8094777" y="1562891"/>
            <a:chExt cx="127294" cy="4916596"/>
          </a:xfrm>
        </p:grpSpPr>
        <p:cxnSp>
          <p:nvCxnSpPr>
            <p:cNvPr id="24" name="Straight Connector 23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916009" y="1894780"/>
            <a:ext cx="7983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“Simplicity</a:t>
            </a:r>
            <a:r>
              <a:rPr lang="en-US" i="1" dirty="0"/>
              <a:t>--the art of maximizing the amount </a:t>
            </a:r>
            <a:r>
              <a:rPr lang="en-US" i="1" dirty="0" smtClean="0"/>
              <a:t>of </a:t>
            </a:r>
            <a:r>
              <a:rPr lang="en-US" i="1" dirty="0"/>
              <a:t>work </a:t>
            </a:r>
            <a:r>
              <a:rPr lang="en-US" b="1" i="1" dirty="0"/>
              <a:t>not</a:t>
            </a:r>
            <a:r>
              <a:rPr lang="en-US" i="1" dirty="0"/>
              <a:t> done--is essential</a:t>
            </a:r>
            <a:r>
              <a:rPr lang="en-US" i="1" dirty="0" smtClean="0"/>
              <a:t>.”</a:t>
            </a:r>
            <a:endParaRPr lang="en-US" i="1" dirty="0"/>
          </a:p>
        </p:txBody>
      </p:sp>
      <p:sp>
        <p:nvSpPr>
          <p:cNvPr id="20" name="Rectangle 19"/>
          <p:cNvSpPr/>
          <p:nvPr/>
        </p:nvSpPr>
        <p:spPr>
          <a:xfrm>
            <a:off x="580469" y="2373751"/>
            <a:ext cx="798306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Project Management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209162" y="3256643"/>
            <a:ext cx="472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We use </a:t>
            </a:r>
            <a:r>
              <a:rPr lang="en-US" dirty="0" smtClean="0">
                <a:hlinkClick r:id="rId3"/>
              </a:rPr>
              <a:t>Source Tree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as an easy Github UI</a:t>
            </a:r>
          </a:p>
        </p:txBody>
      </p:sp>
      <p:sp>
        <p:nvSpPr>
          <p:cNvPr id="34" name="TextBox 33">
            <a:hlinkClick r:id="rId3"/>
          </p:cNvPr>
          <p:cNvSpPr txBox="1"/>
          <p:nvPr/>
        </p:nvSpPr>
        <p:spPr>
          <a:xfrm>
            <a:off x="6758221" y="6572071"/>
            <a:ext cx="2385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Image credit: </a:t>
            </a:r>
            <a:r>
              <a:rPr lang="en-US" sz="1200" dirty="0" smtClean="0">
                <a:hlinkClick r:id="rId3"/>
              </a:rPr>
              <a:t>Source Tree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55184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Digital </a:t>
            </a:r>
            <a:r>
              <a:rPr lang="en-US" dirty="0"/>
              <a:t>Tools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40376" y="1258422"/>
            <a:ext cx="272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somebody had a great idea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16009" y="1894780"/>
            <a:ext cx="7983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“Simplicity</a:t>
            </a:r>
            <a:r>
              <a:rPr lang="en-US" i="1" dirty="0"/>
              <a:t>--the art of maximizing the amount </a:t>
            </a:r>
            <a:r>
              <a:rPr lang="en-US" i="1" dirty="0" smtClean="0"/>
              <a:t>of </a:t>
            </a:r>
            <a:r>
              <a:rPr lang="en-US" i="1" dirty="0"/>
              <a:t>work </a:t>
            </a:r>
            <a:r>
              <a:rPr lang="en-US" b="1" i="1" dirty="0"/>
              <a:t>not</a:t>
            </a:r>
            <a:r>
              <a:rPr lang="en-US" i="1" dirty="0"/>
              <a:t> done--is essential</a:t>
            </a:r>
            <a:r>
              <a:rPr lang="en-US" i="1" dirty="0" smtClean="0"/>
              <a:t>.”</a:t>
            </a:r>
            <a:endParaRPr lang="en-US" i="1" dirty="0"/>
          </a:p>
        </p:txBody>
      </p:sp>
      <p:sp>
        <p:nvSpPr>
          <p:cNvPr id="20" name="Rectangle 19"/>
          <p:cNvSpPr/>
          <p:nvPr/>
        </p:nvSpPr>
        <p:spPr>
          <a:xfrm>
            <a:off x="580469" y="2373751"/>
            <a:ext cx="798306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Project Management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803071" y="3256643"/>
            <a:ext cx="4236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We use a whiteboard for a Gantt Chart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If we need to, we take a pic of the Gantt chart, and put it on a </a:t>
            </a:r>
            <a:r>
              <a:rPr lang="en-US" dirty="0"/>
              <a:t>T</a:t>
            </a:r>
            <a:r>
              <a:rPr lang="en-US" dirty="0" smtClean="0"/>
              <a:t>rello board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Stop Press: </a:t>
            </a:r>
            <a:r>
              <a:rPr lang="en-US" dirty="0" smtClean="0">
                <a:hlinkClick r:id="rId2"/>
              </a:rPr>
              <a:t>Gantt Plugin for Trello</a:t>
            </a:r>
            <a:endParaRPr lang="en-US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6758221" y="6572071"/>
            <a:ext cx="2385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Image credit: </a:t>
            </a:r>
            <a:r>
              <a:rPr lang="en-US" sz="1200" dirty="0" smtClean="0">
                <a:hlinkClick r:id="rId3"/>
              </a:rPr>
              <a:t>GitHub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 rot="5400000">
            <a:off x="4287419" y="-2697245"/>
            <a:ext cx="115455" cy="8765453"/>
            <a:chOff x="8094777" y="1562891"/>
            <a:chExt cx="127294" cy="4916596"/>
          </a:xfrm>
        </p:grpSpPr>
        <p:cxnSp>
          <p:nvCxnSpPr>
            <p:cNvPr id="35" name="Straight Connector 34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6875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2303930" y="1724464"/>
            <a:ext cx="4536141" cy="4536141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Digital </a:t>
            </a:r>
            <a:r>
              <a:rPr lang="en-US" dirty="0"/>
              <a:t>Tools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40376" y="1258422"/>
            <a:ext cx="272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somebody had a great idea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16009" y="1894780"/>
            <a:ext cx="7983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“Simplicity</a:t>
            </a:r>
            <a:r>
              <a:rPr lang="en-US" i="1" dirty="0"/>
              <a:t>--the art of maximizing the amount </a:t>
            </a:r>
            <a:r>
              <a:rPr lang="en-US" i="1" dirty="0" smtClean="0"/>
              <a:t>of </a:t>
            </a:r>
            <a:r>
              <a:rPr lang="en-US" i="1" dirty="0"/>
              <a:t>work </a:t>
            </a:r>
            <a:r>
              <a:rPr lang="en-US" b="1" i="1" dirty="0"/>
              <a:t>not</a:t>
            </a:r>
            <a:r>
              <a:rPr lang="en-US" i="1" dirty="0"/>
              <a:t> done--is essential</a:t>
            </a:r>
            <a:r>
              <a:rPr lang="en-US" i="1" dirty="0" smtClean="0"/>
              <a:t>.”</a:t>
            </a:r>
            <a:endParaRPr lang="en-US" i="1" dirty="0"/>
          </a:p>
        </p:txBody>
      </p:sp>
      <p:sp>
        <p:nvSpPr>
          <p:cNvPr id="20" name="Rectangle 19"/>
          <p:cNvSpPr/>
          <p:nvPr/>
        </p:nvSpPr>
        <p:spPr>
          <a:xfrm>
            <a:off x="580469" y="2373751"/>
            <a:ext cx="798306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Identity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803071" y="3256643"/>
            <a:ext cx="42363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Every project we do has its own </a:t>
            </a:r>
            <a:r>
              <a:rPr lang="en-US" dirty="0" err="1" smtClean="0"/>
              <a:t>gmail</a:t>
            </a:r>
            <a:r>
              <a:rPr lang="en-US" dirty="0" smtClean="0"/>
              <a:t> address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All free accounts are then applied for using this identity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We can pass on the identity to our client when the project is complete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Get 5GB of storage too, for backing up releases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758221" y="6572071"/>
            <a:ext cx="2385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Image credit: </a:t>
            </a:r>
            <a:r>
              <a:rPr lang="en-US" sz="1200" dirty="0" smtClean="0">
                <a:hlinkClick r:id="rId3"/>
              </a:rPr>
              <a:t>Google Inc.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 rot="5400000">
            <a:off x="4287419" y="-2697245"/>
            <a:ext cx="115455" cy="8765453"/>
            <a:chOff x="8094777" y="1562891"/>
            <a:chExt cx="127294" cy="4916596"/>
          </a:xfrm>
        </p:grpSpPr>
        <p:cxnSp>
          <p:nvCxnSpPr>
            <p:cNvPr id="35" name="Straight Connector 34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65864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2395765" y="2264111"/>
            <a:ext cx="4352471" cy="4352471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Digital Tooling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140376" y="1258422"/>
            <a:ext cx="272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somebody had a great idea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16009" y="1894780"/>
            <a:ext cx="7983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“Simplicity</a:t>
            </a:r>
            <a:r>
              <a:rPr lang="en-US" i="1" dirty="0"/>
              <a:t>--the art of maximizing the amount </a:t>
            </a:r>
            <a:r>
              <a:rPr lang="en-US" i="1" dirty="0" smtClean="0"/>
              <a:t>of </a:t>
            </a:r>
            <a:r>
              <a:rPr lang="en-US" i="1" dirty="0"/>
              <a:t>work </a:t>
            </a:r>
            <a:r>
              <a:rPr lang="en-US" b="1" i="1" dirty="0"/>
              <a:t>not</a:t>
            </a:r>
            <a:r>
              <a:rPr lang="en-US" i="1" dirty="0"/>
              <a:t> done--is essential</a:t>
            </a:r>
            <a:r>
              <a:rPr lang="en-US" i="1" dirty="0" smtClean="0"/>
              <a:t>.”</a:t>
            </a:r>
            <a:endParaRPr lang="en-US" i="1" dirty="0"/>
          </a:p>
        </p:txBody>
      </p:sp>
      <p:sp>
        <p:nvSpPr>
          <p:cNvPr id="20" name="Rectangle 19"/>
          <p:cNvSpPr/>
          <p:nvPr/>
        </p:nvSpPr>
        <p:spPr>
          <a:xfrm>
            <a:off x="580469" y="2373751"/>
            <a:ext cx="798306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Design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803071" y="3256643"/>
            <a:ext cx="423635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/>
              <a:t>We use Pencil and Paper: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 smtClean="0">
                <a:hlinkClick r:id="rId3"/>
              </a:rPr>
              <a:t>UML class, entity and state diagrams</a:t>
            </a:r>
            <a:endParaRPr lang="en-GB" dirty="0" smtClean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We use </a:t>
            </a:r>
            <a:r>
              <a:rPr lang="en-GB" dirty="0" smtClean="0">
                <a:hlinkClick r:id="rId4"/>
              </a:rPr>
              <a:t>Evolus Pencil </a:t>
            </a:r>
            <a:r>
              <a:rPr lang="en-GB" dirty="0" smtClean="0"/>
              <a:t>for UI design and prototyping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6758221" y="6572071"/>
            <a:ext cx="2385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Image credit: </a:t>
            </a:r>
            <a:r>
              <a:rPr lang="en-US" sz="1200" dirty="0" smtClean="0">
                <a:hlinkClick r:id="rId5"/>
              </a:rPr>
              <a:t>Evolus Pencil</a:t>
            </a:r>
            <a:endParaRPr lang="en-US" sz="1200" dirty="0"/>
          </a:p>
        </p:txBody>
      </p:sp>
      <p:grpSp>
        <p:nvGrpSpPr>
          <p:cNvPr id="35" name="Group 34"/>
          <p:cNvGrpSpPr/>
          <p:nvPr/>
        </p:nvGrpSpPr>
        <p:grpSpPr>
          <a:xfrm rot="5400000">
            <a:off x="4287419" y="-2685150"/>
            <a:ext cx="115455" cy="8765453"/>
            <a:chOff x="8094777" y="1562891"/>
            <a:chExt cx="127294" cy="4916596"/>
          </a:xfrm>
        </p:grpSpPr>
        <p:cxnSp>
          <p:nvCxnSpPr>
            <p:cNvPr id="36" name="Straight Connector 35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3266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Digital </a:t>
            </a:r>
            <a:r>
              <a:rPr lang="en-US" dirty="0"/>
              <a:t>Tools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40376" y="1258422"/>
            <a:ext cx="272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somebody had a great idea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16009" y="1894780"/>
            <a:ext cx="7983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“Simplicity</a:t>
            </a:r>
            <a:r>
              <a:rPr lang="en-US" i="1" dirty="0"/>
              <a:t>--the art of maximizing the amount </a:t>
            </a:r>
            <a:r>
              <a:rPr lang="en-US" i="1" dirty="0" smtClean="0"/>
              <a:t>of </a:t>
            </a:r>
            <a:r>
              <a:rPr lang="en-US" i="1" dirty="0"/>
              <a:t>work </a:t>
            </a:r>
            <a:r>
              <a:rPr lang="en-US" b="1" i="1" dirty="0"/>
              <a:t>not</a:t>
            </a:r>
            <a:r>
              <a:rPr lang="en-US" i="1" dirty="0"/>
              <a:t> done--is essential</a:t>
            </a:r>
            <a:r>
              <a:rPr lang="en-US" i="1" dirty="0" smtClean="0"/>
              <a:t>.”</a:t>
            </a:r>
            <a:endParaRPr lang="en-US" i="1" dirty="0"/>
          </a:p>
        </p:txBody>
      </p:sp>
      <p:sp>
        <p:nvSpPr>
          <p:cNvPr id="20" name="Rectangle 19"/>
          <p:cNvSpPr/>
          <p:nvPr/>
        </p:nvSpPr>
        <p:spPr>
          <a:xfrm>
            <a:off x="580469" y="2373751"/>
            <a:ext cx="798306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Design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803071" y="3256643"/>
            <a:ext cx="423635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>
                <a:hlinkClick r:id="rId2"/>
              </a:rPr>
              <a:t>We formalise and version interfaces</a:t>
            </a:r>
            <a:endParaRPr lang="en-GB" dirty="0" smtClean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We create </a:t>
            </a:r>
            <a:r>
              <a:rPr lang="en-GB" dirty="0" err="1" smtClean="0"/>
              <a:t>RESTful</a:t>
            </a:r>
            <a:r>
              <a:rPr lang="en-GB" dirty="0" smtClean="0"/>
              <a:t> micro services to deliver remote resources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We use </a:t>
            </a:r>
            <a:r>
              <a:rPr lang="en-GB" dirty="0" smtClean="0">
                <a:hlinkClick r:id="rId3"/>
              </a:rPr>
              <a:t>RESTlet Studio </a:t>
            </a:r>
            <a:r>
              <a:rPr lang="en-GB" dirty="0" smtClean="0"/>
              <a:t>to do this</a:t>
            </a:r>
          </a:p>
          <a:p>
            <a:pPr marL="285750" indent="-285750">
              <a:buFont typeface="Arial"/>
              <a:buChar char="•"/>
            </a:pPr>
            <a:endParaRPr lang="en-GB" dirty="0"/>
          </a:p>
          <a:p>
            <a:pPr marL="285750" indent="-285750">
              <a:buFont typeface="Arial"/>
              <a:buChar char="•"/>
            </a:pPr>
            <a:endParaRPr lang="en-GB" dirty="0" smtClean="0"/>
          </a:p>
          <a:p>
            <a:r>
              <a:rPr lang="en-GB" dirty="0" smtClean="0"/>
              <a:t>Why? 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Interfacing allows us to ‘stub’ functionality on the server, and develop client and server at the same time.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RESTlet Studio is easy to use and FREE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6758221" y="6572071"/>
            <a:ext cx="2385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Image credit: </a:t>
            </a:r>
            <a:r>
              <a:rPr lang="en-US" sz="1200" dirty="0" smtClean="0">
                <a:hlinkClick r:id="rId4"/>
              </a:rPr>
              <a:t>Evolus Pencil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 rot="5400000">
            <a:off x="4287419" y="-2685150"/>
            <a:ext cx="115455" cy="8765453"/>
            <a:chOff x="8094777" y="1562891"/>
            <a:chExt cx="127294" cy="4916596"/>
          </a:xfrm>
        </p:grpSpPr>
        <p:cxnSp>
          <p:nvCxnSpPr>
            <p:cNvPr id="35" name="Straight Connector 34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35303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2497365" y="2373751"/>
            <a:ext cx="4149271" cy="4149271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Digital </a:t>
            </a:r>
            <a:r>
              <a:rPr lang="en-US" dirty="0"/>
              <a:t>Tools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40376" y="1258422"/>
            <a:ext cx="272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somebody had a great idea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16009" y="1894780"/>
            <a:ext cx="7983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“Simplicity</a:t>
            </a:r>
            <a:r>
              <a:rPr lang="en-US" i="1" dirty="0"/>
              <a:t>--the art of maximizing the amount </a:t>
            </a:r>
            <a:r>
              <a:rPr lang="en-US" i="1" dirty="0" smtClean="0"/>
              <a:t>of </a:t>
            </a:r>
            <a:r>
              <a:rPr lang="en-US" i="1" dirty="0"/>
              <a:t>work </a:t>
            </a:r>
            <a:r>
              <a:rPr lang="en-US" b="1" i="1" dirty="0"/>
              <a:t>not</a:t>
            </a:r>
            <a:r>
              <a:rPr lang="en-US" i="1" dirty="0"/>
              <a:t> done--is essential</a:t>
            </a:r>
            <a:r>
              <a:rPr lang="en-US" i="1" dirty="0" smtClean="0"/>
              <a:t>.”</a:t>
            </a:r>
            <a:endParaRPr lang="en-US" i="1" dirty="0"/>
          </a:p>
        </p:txBody>
      </p:sp>
      <p:sp>
        <p:nvSpPr>
          <p:cNvPr id="20" name="Rectangle 19"/>
          <p:cNvSpPr/>
          <p:nvPr/>
        </p:nvSpPr>
        <p:spPr>
          <a:xfrm>
            <a:off x="580469" y="2373751"/>
            <a:ext cx="798306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Code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803071" y="3256643"/>
            <a:ext cx="42363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/>
              <a:t>We develop cross-platform mobile apps, using </a:t>
            </a:r>
            <a:r>
              <a:rPr lang="en-GB" dirty="0" smtClean="0">
                <a:hlinkClick r:id="rId3"/>
              </a:rPr>
              <a:t>Ionic/Cordova </a:t>
            </a:r>
            <a:r>
              <a:rPr lang="en-GB" dirty="0" smtClean="0"/>
              <a:t>- </a:t>
            </a:r>
            <a:r>
              <a:rPr lang="en-GB" dirty="0" smtClean="0">
                <a:hlinkClick r:id="rId4"/>
              </a:rPr>
              <a:t>Javascript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We develop server applications using </a:t>
            </a:r>
            <a:r>
              <a:rPr lang="en-GB" dirty="0" smtClean="0">
                <a:hlinkClick r:id="rId5"/>
              </a:rPr>
              <a:t>Swagger </a:t>
            </a:r>
            <a:r>
              <a:rPr lang="en-GB" dirty="0" smtClean="0"/>
              <a:t>on </a:t>
            </a:r>
            <a:r>
              <a:rPr lang="en-GB" dirty="0" smtClean="0">
                <a:hlinkClick r:id="rId6"/>
              </a:rPr>
              <a:t>nodejs </a:t>
            </a:r>
            <a:r>
              <a:rPr lang="mr-IN" dirty="0" smtClean="0"/>
              <a:t>–</a:t>
            </a:r>
            <a:r>
              <a:rPr lang="en-GB" dirty="0" smtClean="0"/>
              <a:t> Javascript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We develop web applications using </a:t>
            </a:r>
            <a:r>
              <a:rPr lang="en-GB" dirty="0" smtClean="0">
                <a:hlinkClick r:id="rId7"/>
              </a:rPr>
              <a:t>nodejs</a:t>
            </a:r>
            <a:r>
              <a:rPr lang="en-GB" dirty="0" smtClean="0"/>
              <a:t>, </a:t>
            </a:r>
            <a:r>
              <a:rPr lang="en-GB" dirty="0" smtClean="0">
                <a:hlinkClick r:id="rId8"/>
              </a:rPr>
              <a:t>Express,</a:t>
            </a:r>
            <a:r>
              <a:rPr lang="en-GB" dirty="0" smtClean="0"/>
              <a:t> </a:t>
            </a:r>
            <a:r>
              <a:rPr lang="en-GB" dirty="0" smtClean="0">
                <a:hlinkClick r:id="rId9"/>
              </a:rPr>
              <a:t>Pug (Jade)</a:t>
            </a:r>
            <a:r>
              <a:rPr lang="mr-IN" dirty="0" smtClean="0"/>
              <a:t>–</a:t>
            </a:r>
            <a:r>
              <a:rPr lang="en-GB" dirty="0" smtClean="0"/>
              <a:t> Javascript</a:t>
            </a:r>
          </a:p>
          <a:p>
            <a:pPr marL="285750" indent="-285750">
              <a:buFont typeface="Arial"/>
              <a:buChar char="•"/>
            </a:pPr>
            <a:endParaRPr lang="en-GB" dirty="0"/>
          </a:p>
          <a:p>
            <a:r>
              <a:rPr lang="en-GB" dirty="0" smtClean="0"/>
              <a:t>Why? Because we can leverage the same language, same concepts across the board, minimising our learning-curve</a:t>
            </a:r>
          </a:p>
          <a:p>
            <a:endParaRPr lang="en-GB" dirty="0" smtClean="0"/>
          </a:p>
          <a:p>
            <a:pPr marL="285750" indent="-285750">
              <a:buFont typeface="Arial"/>
              <a:buChar char="•"/>
            </a:pPr>
            <a:endParaRPr lang="en-GB" dirty="0" smtClean="0"/>
          </a:p>
          <a:p>
            <a:pPr marL="285750" indent="-285750">
              <a:buFont typeface="Arial"/>
              <a:buChar char="•"/>
            </a:pPr>
            <a:endParaRPr lang="en-GB" dirty="0" smtClean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6758221" y="6572071"/>
            <a:ext cx="2385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Image credit: </a:t>
            </a:r>
            <a:r>
              <a:rPr lang="en-US" sz="1200" dirty="0" smtClean="0">
                <a:hlinkClick r:id="rId10"/>
              </a:rPr>
              <a:t>W3C</a:t>
            </a:r>
            <a:endParaRPr lang="en-US" sz="1200" dirty="0"/>
          </a:p>
        </p:txBody>
      </p:sp>
      <p:grpSp>
        <p:nvGrpSpPr>
          <p:cNvPr id="35" name="Group 34"/>
          <p:cNvGrpSpPr/>
          <p:nvPr/>
        </p:nvGrpSpPr>
        <p:grpSpPr>
          <a:xfrm rot="5400000">
            <a:off x="4287419" y="-2697245"/>
            <a:ext cx="115455" cy="8765453"/>
            <a:chOff x="8094777" y="1562891"/>
            <a:chExt cx="127294" cy="4916596"/>
          </a:xfrm>
        </p:grpSpPr>
        <p:cxnSp>
          <p:nvCxnSpPr>
            <p:cNvPr id="36" name="Straight Connector 35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4837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1559711" y="1588040"/>
            <a:ext cx="6024578" cy="5269959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Digital </a:t>
            </a:r>
            <a:r>
              <a:rPr lang="en-US" dirty="0"/>
              <a:t>Tools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40376" y="1258422"/>
            <a:ext cx="272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somebody had a great idea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16009" y="1894780"/>
            <a:ext cx="7983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“Simplicity</a:t>
            </a:r>
            <a:r>
              <a:rPr lang="en-US" i="1" dirty="0"/>
              <a:t>--the art of maximizing the amount </a:t>
            </a:r>
            <a:r>
              <a:rPr lang="en-US" i="1" dirty="0" smtClean="0"/>
              <a:t>of </a:t>
            </a:r>
            <a:r>
              <a:rPr lang="en-US" i="1" dirty="0"/>
              <a:t>work </a:t>
            </a:r>
            <a:r>
              <a:rPr lang="en-US" b="1" i="1" dirty="0"/>
              <a:t>not</a:t>
            </a:r>
            <a:r>
              <a:rPr lang="en-US" i="1" dirty="0"/>
              <a:t> done--is essential</a:t>
            </a:r>
            <a:r>
              <a:rPr lang="en-US" i="1" dirty="0" smtClean="0"/>
              <a:t>.”</a:t>
            </a:r>
            <a:endParaRPr lang="en-US" i="1" dirty="0"/>
          </a:p>
        </p:txBody>
      </p:sp>
      <p:sp>
        <p:nvSpPr>
          <p:cNvPr id="20" name="Rectangle 19"/>
          <p:cNvSpPr/>
          <p:nvPr/>
        </p:nvSpPr>
        <p:spPr>
          <a:xfrm>
            <a:off x="580469" y="2373751"/>
            <a:ext cx="798306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Code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803070" y="3256643"/>
            <a:ext cx="4435929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/>
              <a:t>We use </a:t>
            </a:r>
            <a:r>
              <a:rPr lang="en-GB" dirty="0" smtClean="0">
                <a:hlinkClick r:id="rId3"/>
              </a:rPr>
              <a:t>MS Visual Studio Code </a:t>
            </a:r>
            <a:r>
              <a:rPr lang="en-GB" dirty="0" smtClean="0"/>
              <a:t>for an IDE</a:t>
            </a:r>
          </a:p>
          <a:p>
            <a:pPr marL="285750" indent="-285750">
              <a:buFont typeface="Arial"/>
              <a:buChar char="•"/>
            </a:pP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(With </a:t>
            </a:r>
            <a:r>
              <a:rPr lang="en-GB" dirty="0" smtClean="0">
                <a:hlinkClick r:id="rId4"/>
              </a:rPr>
              <a:t>Android Studio </a:t>
            </a:r>
            <a:r>
              <a:rPr lang="en-GB" dirty="0" smtClean="0"/>
              <a:t>and </a:t>
            </a:r>
            <a:r>
              <a:rPr lang="en-GB" dirty="0" smtClean="0">
                <a:hlinkClick r:id="rId5"/>
              </a:rPr>
              <a:t>Xcode</a:t>
            </a:r>
            <a:r>
              <a:rPr lang="en-GB" dirty="0" smtClean="0"/>
              <a:t>)</a:t>
            </a:r>
          </a:p>
          <a:p>
            <a:pPr marL="285750" indent="-285750">
              <a:buFont typeface="Arial"/>
              <a:buChar char="•"/>
            </a:pPr>
            <a:endParaRPr lang="en-GB" dirty="0"/>
          </a:p>
          <a:p>
            <a:pPr marL="285750" indent="-285750">
              <a:buFont typeface="Arial"/>
              <a:buChar char="•"/>
            </a:pPr>
            <a:endParaRPr lang="en-GB" dirty="0" smtClean="0"/>
          </a:p>
          <a:p>
            <a:r>
              <a:rPr lang="en-GB" dirty="0" smtClean="0"/>
              <a:t>Why? It’s easy to use.</a:t>
            </a:r>
          </a:p>
          <a:p>
            <a:endParaRPr lang="en-GB" dirty="0" smtClean="0"/>
          </a:p>
          <a:p>
            <a:r>
              <a:rPr lang="en-GB" sz="1000" dirty="0" smtClean="0"/>
              <a:t>It has a really good, well supported plugin architecture. It knows how to cope with Markdown, JavaScript, C/C++/C#, Java, Python, SQL, JSON, XML. </a:t>
            </a:r>
          </a:p>
          <a:p>
            <a:endParaRPr lang="en-GB" sz="1000" dirty="0"/>
          </a:p>
          <a:p>
            <a:r>
              <a:rPr lang="en-GB" sz="1000" dirty="0" smtClean="0"/>
              <a:t>We use Android Studio and </a:t>
            </a:r>
            <a:r>
              <a:rPr lang="en-GB" sz="1000" dirty="0" err="1" smtClean="0"/>
              <a:t>Xcode</a:t>
            </a:r>
            <a:r>
              <a:rPr lang="en-GB" sz="1000" dirty="0" smtClean="0"/>
              <a:t> to manage the build process of our cross platform apps.</a:t>
            </a:r>
          </a:p>
          <a:p>
            <a:endParaRPr lang="en-GB" sz="1000" dirty="0"/>
          </a:p>
          <a:p>
            <a:r>
              <a:rPr lang="en-GB" sz="1000" dirty="0" smtClean="0"/>
              <a:t>If you want to support </a:t>
            </a:r>
            <a:r>
              <a:rPr lang="en-GB" sz="1000" dirty="0" err="1" smtClean="0"/>
              <a:t>iOS</a:t>
            </a:r>
            <a:r>
              <a:rPr lang="en-GB" sz="1000" dirty="0" smtClean="0"/>
              <a:t> with a cross-platform app, you NEED an Apple Mac</a:t>
            </a:r>
          </a:p>
          <a:p>
            <a:endParaRPr lang="en-GB" dirty="0" smtClean="0"/>
          </a:p>
          <a:p>
            <a:pPr marL="285750" indent="-285750">
              <a:buFont typeface="Arial"/>
              <a:buChar char="•"/>
            </a:pPr>
            <a:endParaRPr lang="en-GB" dirty="0" smtClean="0"/>
          </a:p>
          <a:p>
            <a:pPr marL="285750" indent="-285750">
              <a:buFont typeface="Arial"/>
              <a:buChar char="•"/>
            </a:pPr>
            <a:endParaRPr lang="en-GB" dirty="0" smtClean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6758221" y="6572071"/>
            <a:ext cx="2385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Image credit: </a:t>
            </a:r>
            <a:r>
              <a:rPr lang="en-US" sz="1200" dirty="0" smtClean="0">
                <a:hlinkClick r:id="rId6"/>
              </a:rPr>
              <a:t>Microsoft Corp.</a:t>
            </a:r>
            <a:endParaRPr lang="en-US" sz="1200" dirty="0"/>
          </a:p>
        </p:txBody>
      </p:sp>
      <p:grpSp>
        <p:nvGrpSpPr>
          <p:cNvPr id="35" name="Group 34"/>
          <p:cNvGrpSpPr/>
          <p:nvPr/>
        </p:nvGrpSpPr>
        <p:grpSpPr>
          <a:xfrm rot="5400000">
            <a:off x="4287419" y="-2697245"/>
            <a:ext cx="115455" cy="8765453"/>
            <a:chOff x="8094777" y="1562891"/>
            <a:chExt cx="127294" cy="4916596"/>
          </a:xfrm>
        </p:grpSpPr>
        <p:cxnSp>
          <p:nvCxnSpPr>
            <p:cNvPr id="36" name="Straight Connector 35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7268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Digital </a:t>
            </a:r>
            <a:r>
              <a:rPr lang="en-US" dirty="0"/>
              <a:t>Tools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40376" y="1258422"/>
            <a:ext cx="272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somebody had a great idea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16009" y="1894780"/>
            <a:ext cx="7983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“Simplicity</a:t>
            </a:r>
            <a:r>
              <a:rPr lang="en-US" i="1" dirty="0"/>
              <a:t>--the art of maximizing the amount </a:t>
            </a:r>
            <a:r>
              <a:rPr lang="en-US" i="1" dirty="0" smtClean="0"/>
              <a:t>of </a:t>
            </a:r>
            <a:r>
              <a:rPr lang="en-US" i="1" dirty="0"/>
              <a:t>work </a:t>
            </a:r>
            <a:r>
              <a:rPr lang="en-US" b="1" i="1" dirty="0"/>
              <a:t>not</a:t>
            </a:r>
            <a:r>
              <a:rPr lang="en-US" i="1" dirty="0"/>
              <a:t> done--is essential</a:t>
            </a:r>
            <a:r>
              <a:rPr lang="en-US" i="1" dirty="0" smtClean="0"/>
              <a:t>.”</a:t>
            </a:r>
            <a:endParaRPr lang="en-US" i="1" dirty="0"/>
          </a:p>
        </p:txBody>
      </p:sp>
      <p:sp>
        <p:nvSpPr>
          <p:cNvPr id="20" name="Rectangle 19"/>
          <p:cNvSpPr/>
          <p:nvPr/>
        </p:nvSpPr>
        <p:spPr>
          <a:xfrm>
            <a:off x="580469" y="2373751"/>
            <a:ext cx="798306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Test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803070" y="3066976"/>
            <a:ext cx="44359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/>
              <a:t>We </a:t>
            </a:r>
            <a:r>
              <a:rPr lang="en-GB" dirty="0" smtClean="0">
                <a:hlinkClick r:id="rId2"/>
              </a:rPr>
              <a:t>unit test </a:t>
            </a:r>
            <a:r>
              <a:rPr lang="en-GB" dirty="0" smtClean="0"/>
              <a:t>anything which sits behind an API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Unit Test frameworks integrate directly into source code.</a:t>
            </a:r>
            <a:endParaRPr lang="en-GB" dirty="0"/>
          </a:p>
          <a:p>
            <a:r>
              <a:rPr lang="en-GB" dirty="0" smtClean="0"/>
              <a:t>Why? 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As code gets more complex, it’s dependencies increase. A minor change can have an unintended effect.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Unit tests can be run on a build after alterations, and go through all sensitive scenarios which could cause a failure.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(You *will* ‘break the build’. It’s not a </a:t>
            </a:r>
            <a:r>
              <a:rPr lang="en-GB" dirty="0" err="1" smtClean="0"/>
              <a:t>biggy</a:t>
            </a:r>
            <a:r>
              <a:rPr lang="en-GB" dirty="0" smtClean="0"/>
              <a:t>.)</a:t>
            </a:r>
          </a:p>
          <a:p>
            <a:pPr marL="285750" indent="-285750">
              <a:buFont typeface="Arial"/>
              <a:buChar char="•"/>
            </a:pPr>
            <a:endParaRPr lang="en-GB" dirty="0" smtClean="0"/>
          </a:p>
        </p:txBody>
      </p:sp>
      <p:grpSp>
        <p:nvGrpSpPr>
          <p:cNvPr id="19" name="Group 18"/>
          <p:cNvGrpSpPr/>
          <p:nvPr/>
        </p:nvGrpSpPr>
        <p:grpSpPr>
          <a:xfrm rot="5400000">
            <a:off x="4287419" y="-2697245"/>
            <a:ext cx="115455" cy="8765453"/>
            <a:chOff x="8094777" y="1562891"/>
            <a:chExt cx="127294" cy="4916596"/>
          </a:xfrm>
        </p:grpSpPr>
        <p:cxnSp>
          <p:nvCxnSpPr>
            <p:cNvPr id="34" name="Straight Connector 33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655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Digital </a:t>
            </a:r>
            <a:r>
              <a:rPr lang="en-US" dirty="0"/>
              <a:t>Tools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40376" y="1258422"/>
            <a:ext cx="272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somebody had a great idea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16009" y="1894780"/>
            <a:ext cx="7983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“Simplicity</a:t>
            </a:r>
            <a:r>
              <a:rPr lang="en-US" i="1" dirty="0"/>
              <a:t>--the art of maximizing the amount </a:t>
            </a:r>
            <a:r>
              <a:rPr lang="en-US" i="1" dirty="0" smtClean="0"/>
              <a:t>of </a:t>
            </a:r>
            <a:r>
              <a:rPr lang="en-US" i="1" dirty="0"/>
              <a:t>work </a:t>
            </a:r>
            <a:r>
              <a:rPr lang="en-US" b="1" i="1" dirty="0"/>
              <a:t>not</a:t>
            </a:r>
            <a:r>
              <a:rPr lang="en-US" i="1" dirty="0"/>
              <a:t> done--is essential</a:t>
            </a:r>
            <a:r>
              <a:rPr lang="en-US" i="1" dirty="0" smtClean="0"/>
              <a:t>.”</a:t>
            </a:r>
            <a:endParaRPr lang="en-US" i="1" dirty="0"/>
          </a:p>
        </p:txBody>
      </p:sp>
      <p:sp>
        <p:nvSpPr>
          <p:cNvPr id="20" name="Rectangle 19"/>
          <p:cNvSpPr/>
          <p:nvPr/>
        </p:nvSpPr>
        <p:spPr>
          <a:xfrm>
            <a:off x="580469" y="2373751"/>
            <a:ext cx="798306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Test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803070" y="3256643"/>
            <a:ext cx="44359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/>
              <a:t>There are </a:t>
            </a:r>
            <a:r>
              <a:rPr lang="en-GB" dirty="0" smtClean="0">
                <a:hlinkClick r:id="rId2"/>
              </a:rPr>
              <a:t>automated test frameworks </a:t>
            </a:r>
            <a:r>
              <a:rPr lang="en-GB" dirty="0" smtClean="0"/>
              <a:t>which test interactions via the UI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We don’t use them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We probably should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Very useful in continuous deployment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System takes a while to set up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Inappropriate for small projects?</a:t>
            </a:r>
          </a:p>
          <a:p>
            <a:pPr marL="285750" indent="-285750">
              <a:buFont typeface="Arial"/>
              <a:buChar char="•"/>
            </a:pPr>
            <a:endParaRPr lang="en-GB" dirty="0" smtClean="0"/>
          </a:p>
        </p:txBody>
      </p:sp>
      <p:grpSp>
        <p:nvGrpSpPr>
          <p:cNvPr id="19" name="Group 18"/>
          <p:cNvGrpSpPr/>
          <p:nvPr/>
        </p:nvGrpSpPr>
        <p:grpSpPr>
          <a:xfrm rot="5400000">
            <a:off x="4287419" y="-2697245"/>
            <a:ext cx="115455" cy="8765453"/>
            <a:chOff x="8094777" y="1562891"/>
            <a:chExt cx="127294" cy="4916596"/>
          </a:xfrm>
        </p:grpSpPr>
        <p:cxnSp>
          <p:nvCxnSpPr>
            <p:cNvPr id="34" name="Straight Connector 33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7868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The Plan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72812" y="2079446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lvl="1"/>
            <a:endParaRPr lang="en-GB" sz="2000" dirty="0" smtClean="0"/>
          </a:p>
          <a:p>
            <a:pPr lvl="1"/>
            <a:endParaRPr lang="en-GB" sz="2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7400"/>
            <a:ext cx="9144000" cy="27262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7243" y="4877209"/>
            <a:ext cx="88989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/>
              <a:t>Object: Produce an MVP from a client brief in 22 weeks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Phases: 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 smtClean="0"/>
              <a:t>Prep 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 smtClean="0"/>
              <a:t>Implementation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 smtClean="0"/>
              <a:t>Release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Regular short sprints and deliveries</a:t>
            </a:r>
          </a:p>
          <a:p>
            <a:endParaRPr lang="en-GB" dirty="0"/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8711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Digital </a:t>
            </a:r>
            <a:r>
              <a:rPr lang="en-US" dirty="0"/>
              <a:t>Tools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40376" y="1258422"/>
            <a:ext cx="272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somebody had a great idea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16009" y="1894780"/>
            <a:ext cx="7983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“Simplicity</a:t>
            </a:r>
            <a:r>
              <a:rPr lang="en-US" i="1" dirty="0"/>
              <a:t>--the art of maximizing the amount </a:t>
            </a:r>
            <a:r>
              <a:rPr lang="en-US" i="1" dirty="0" smtClean="0"/>
              <a:t>of </a:t>
            </a:r>
            <a:r>
              <a:rPr lang="en-US" i="1" dirty="0"/>
              <a:t>work </a:t>
            </a:r>
            <a:r>
              <a:rPr lang="en-US" b="1" i="1" dirty="0"/>
              <a:t>not</a:t>
            </a:r>
            <a:r>
              <a:rPr lang="en-US" i="1" dirty="0"/>
              <a:t> done--is essential</a:t>
            </a:r>
            <a:r>
              <a:rPr lang="en-US" i="1" dirty="0" smtClean="0"/>
              <a:t>.”</a:t>
            </a:r>
            <a:endParaRPr lang="en-US" i="1" dirty="0"/>
          </a:p>
        </p:txBody>
      </p:sp>
      <p:sp>
        <p:nvSpPr>
          <p:cNvPr id="20" name="Rectangle 19"/>
          <p:cNvSpPr/>
          <p:nvPr/>
        </p:nvSpPr>
        <p:spPr>
          <a:xfrm>
            <a:off x="580469" y="2373751"/>
            <a:ext cx="798306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Security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803070" y="3256643"/>
            <a:ext cx="443592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/>
              <a:t>If you deal with any kind of user data, the you need to be aware of: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 smtClean="0">
                <a:hlinkClick r:id="rId2"/>
              </a:rPr>
              <a:t>The Information Commissioner’s Office (ICO)</a:t>
            </a:r>
            <a:endParaRPr lang="en-GB" dirty="0" smtClean="0"/>
          </a:p>
          <a:p>
            <a:pPr marL="742950" lvl="1" indent="-285750">
              <a:buFont typeface="Arial"/>
              <a:buChar char="•"/>
            </a:pPr>
            <a:r>
              <a:rPr lang="en-GB" dirty="0" smtClean="0">
                <a:hlinkClick r:id="rId3"/>
              </a:rPr>
              <a:t>The Data Protection Act</a:t>
            </a:r>
            <a:endParaRPr lang="en-GB" dirty="0" smtClean="0"/>
          </a:p>
          <a:p>
            <a:pPr marL="285750" indent="-285750">
              <a:buFont typeface="Arial"/>
              <a:buChar char="•"/>
            </a:pPr>
            <a:endParaRPr lang="en-GB" dirty="0" smtClean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Securing websites and databases is tricky.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It is an arms race.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Use Platforms As A Service to delegate: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 smtClean="0"/>
              <a:t>Complex configuration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 smtClean="0"/>
              <a:t>User Authentication</a:t>
            </a:r>
          </a:p>
          <a:p>
            <a:pPr marL="285750" indent="-285750">
              <a:buFont typeface="Arial"/>
              <a:buChar char="•"/>
            </a:pPr>
            <a:endParaRPr lang="en-GB" dirty="0" smtClean="0"/>
          </a:p>
          <a:p>
            <a:pPr marL="285750" indent="-285750">
              <a:buFont typeface="Arial"/>
              <a:buChar char="•"/>
            </a:pPr>
            <a:endParaRPr lang="en-GB" dirty="0" smtClean="0"/>
          </a:p>
        </p:txBody>
      </p:sp>
      <p:grpSp>
        <p:nvGrpSpPr>
          <p:cNvPr id="19" name="Group 18"/>
          <p:cNvGrpSpPr/>
          <p:nvPr/>
        </p:nvGrpSpPr>
        <p:grpSpPr>
          <a:xfrm rot="5400000">
            <a:off x="4287419" y="-2697245"/>
            <a:ext cx="115455" cy="8765453"/>
            <a:chOff x="8094777" y="1562891"/>
            <a:chExt cx="127294" cy="4916596"/>
          </a:xfrm>
        </p:grpSpPr>
        <p:cxnSp>
          <p:nvCxnSpPr>
            <p:cNvPr id="34" name="Straight Connector 33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6554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1687803" y="3256643"/>
            <a:ext cx="5768395" cy="1922798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Digital </a:t>
            </a:r>
            <a:r>
              <a:rPr lang="en-US" dirty="0"/>
              <a:t>Tools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40376" y="1258422"/>
            <a:ext cx="272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somebody had a great idea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16009" y="1894780"/>
            <a:ext cx="7983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“Simplicity</a:t>
            </a:r>
            <a:r>
              <a:rPr lang="en-US" i="1" dirty="0"/>
              <a:t>--the art of maximizing the amount </a:t>
            </a:r>
            <a:r>
              <a:rPr lang="en-US" i="1" dirty="0" smtClean="0"/>
              <a:t>of </a:t>
            </a:r>
            <a:r>
              <a:rPr lang="en-US" i="1" dirty="0"/>
              <a:t>work </a:t>
            </a:r>
            <a:r>
              <a:rPr lang="en-US" b="1" i="1" dirty="0"/>
              <a:t>not</a:t>
            </a:r>
            <a:r>
              <a:rPr lang="en-US" i="1" dirty="0"/>
              <a:t> done--is essential</a:t>
            </a:r>
            <a:r>
              <a:rPr lang="en-US" i="1" dirty="0" smtClean="0"/>
              <a:t>.”</a:t>
            </a:r>
            <a:endParaRPr lang="en-US" i="1" dirty="0"/>
          </a:p>
        </p:txBody>
      </p:sp>
      <p:sp>
        <p:nvSpPr>
          <p:cNvPr id="20" name="Rectangle 19"/>
          <p:cNvSpPr/>
          <p:nvPr/>
        </p:nvSpPr>
        <p:spPr>
          <a:xfrm>
            <a:off x="580469" y="2373751"/>
            <a:ext cx="798306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Security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803070" y="3256643"/>
            <a:ext cx="443592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/>
              <a:t>We use </a:t>
            </a:r>
            <a:r>
              <a:rPr lang="en-GB" dirty="0" smtClean="0">
                <a:hlinkClick r:id="rId3"/>
              </a:rPr>
              <a:t>Heroku </a:t>
            </a:r>
            <a:r>
              <a:rPr lang="en-GB" dirty="0" smtClean="0"/>
              <a:t>as our easy-to-use service provider. </a:t>
            </a:r>
          </a:p>
          <a:p>
            <a:pPr marL="285750" indent="-285750">
              <a:buFont typeface="Arial"/>
              <a:buChar char="•"/>
            </a:pPr>
            <a:endParaRPr lang="en-GB" dirty="0"/>
          </a:p>
          <a:p>
            <a:pPr marL="285750" indent="-285750">
              <a:buFont typeface="Arial"/>
              <a:buChar char="•"/>
            </a:pPr>
            <a:endParaRPr lang="en-GB" dirty="0" smtClean="0"/>
          </a:p>
          <a:p>
            <a:r>
              <a:rPr lang="en-GB" dirty="0" smtClean="0"/>
              <a:t>Why?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Much of the configuration previously seen with webservers is hidden.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Lets us concentrate on the good stuff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Provides us with a </a:t>
            </a:r>
            <a:r>
              <a:rPr lang="en-GB" dirty="0" smtClean="0">
                <a:hlinkClick r:id="rId4"/>
              </a:rPr>
              <a:t>Postgres </a:t>
            </a:r>
            <a:r>
              <a:rPr lang="en-GB" dirty="0" smtClean="0"/>
              <a:t>database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‘Free Tier’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Graduated Pricing</a:t>
            </a:r>
          </a:p>
          <a:p>
            <a:pPr marL="285750" indent="-285750">
              <a:buFont typeface="Arial"/>
              <a:buChar char="•"/>
            </a:pPr>
            <a:endParaRPr lang="en-GB" dirty="0" smtClean="0"/>
          </a:p>
          <a:p>
            <a:pPr marL="285750" indent="-285750">
              <a:buFont typeface="Arial"/>
              <a:buChar char="•"/>
            </a:pPr>
            <a:endParaRPr lang="en-GB" dirty="0" smtClean="0"/>
          </a:p>
        </p:txBody>
      </p:sp>
      <p:grpSp>
        <p:nvGrpSpPr>
          <p:cNvPr id="19" name="Group 18"/>
          <p:cNvGrpSpPr/>
          <p:nvPr/>
        </p:nvGrpSpPr>
        <p:grpSpPr>
          <a:xfrm rot="5400000">
            <a:off x="4287419" y="-2697245"/>
            <a:ext cx="115455" cy="8765453"/>
            <a:chOff x="8094777" y="1562891"/>
            <a:chExt cx="127294" cy="4916596"/>
          </a:xfrm>
        </p:grpSpPr>
        <p:cxnSp>
          <p:nvCxnSpPr>
            <p:cNvPr id="34" name="Straight Connector 33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4760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1687803" y="3256643"/>
            <a:ext cx="5768395" cy="1922798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Digital Tooling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140376" y="1258422"/>
            <a:ext cx="272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somebody had a great idea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16009" y="1894780"/>
            <a:ext cx="7983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“Simplicity</a:t>
            </a:r>
            <a:r>
              <a:rPr lang="en-US" i="1" dirty="0"/>
              <a:t>--the art of maximizing the amount </a:t>
            </a:r>
            <a:r>
              <a:rPr lang="en-US" i="1" dirty="0" smtClean="0"/>
              <a:t>of </a:t>
            </a:r>
            <a:r>
              <a:rPr lang="en-US" i="1" dirty="0"/>
              <a:t>work </a:t>
            </a:r>
            <a:r>
              <a:rPr lang="en-US" b="1" i="1" dirty="0"/>
              <a:t>not</a:t>
            </a:r>
            <a:r>
              <a:rPr lang="en-US" i="1" dirty="0"/>
              <a:t> done--is essential</a:t>
            </a:r>
            <a:r>
              <a:rPr lang="en-US" i="1" dirty="0" smtClean="0"/>
              <a:t>.”</a:t>
            </a:r>
            <a:endParaRPr lang="en-US" i="1" dirty="0"/>
          </a:p>
        </p:txBody>
      </p:sp>
      <p:sp>
        <p:nvSpPr>
          <p:cNvPr id="20" name="Rectangle 19"/>
          <p:cNvSpPr/>
          <p:nvPr/>
        </p:nvSpPr>
        <p:spPr>
          <a:xfrm>
            <a:off x="580469" y="2373751"/>
            <a:ext cx="798306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Security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803070" y="3256643"/>
            <a:ext cx="44359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/>
              <a:t>We use </a:t>
            </a:r>
            <a:r>
              <a:rPr lang="en-GB" dirty="0" smtClean="0">
                <a:hlinkClick r:id="rId3"/>
              </a:rPr>
              <a:t>Heroku </a:t>
            </a:r>
            <a:r>
              <a:rPr lang="en-GB" dirty="0" smtClean="0"/>
              <a:t>as our easy-to-use service provider. </a:t>
            </a:r>
          </a:p>
          <a:p>
            <a:pPr marL="285750" indent="-285750">
              <a:buFont typeface="Arial"/>
              <a:buChar char="•"/>
            </a:pPr>
            <a:endParaRPr lang="en-GB" dirty="0"/>
          </a:p>
          <a:p>
            <a:pPr marL="285750" indent="-285750">
              <a:buFont typeface="Arial"/>
              <a:buChar char="•"/>
            </a:pPr>
            <a:endParaRPr lang="en-GB" dirty="0" smtClean="0"/>
          </a:p>
          <a:p>
            <a:r>
              <a:rPr lang="en-GB" dirty="0" smtClean="0"/>
              <a:t>Why?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Much of the configuration previously seen with webservers is hidden.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Lets us concentrate on the good stuff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‘Free Tier’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Graduated Pricing</a:t>
            </a:r>
          </a:p>
          <a:p>
            <a:pPr marL="285750" indent="-285750">
              <a:buFont typeface="Arial"/>
              <a:buChar char="•"/>
            </a:pPr>
            <a:endParaRPr lang="en-GB" dirty="0" smtClean="0"/>
          </a:p>
          <a:p>
            <a:pPr marL="285750" indent="-285750">
              <a:buFont typeface="Arial"/>
              <a:buChar char="•"/>
            </a:pPr>
            <a:endParaRPr lang="en-GB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6758221" y="6572071"/>
            <a:ext cx="2385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Image credit: </a:t>
            </a:r>
            <a:r>
              <a:rPr lang="en-US" sz="1200" dirty="0" smtClean="0">
                <a:hlinkClick r:id="rId4"/>
              </a:rPr>
              <a:t>Heroku</a:t>
            </a:r>
            <a:endParaRPr lang="en-US" sz="1200" dirty="0"/>
          </a:p>
        </p:txBody>
      </p:sp>
      <p:grpSp>
        <p:nvGrpSpPr>
          <p:cNvPr id="34" name="Group 33"/>
          <p:cNvGrpSpPr/>
          <p:nvPr/>
        </p:nvGrpSpPr>
        <p:grpSpPr>
          <a:xfrm rot="5400000">
            <a:off x="4287419" y="-2697245"/>
            <a:ext cx="115455" cy="8765453"/>
            <a:chOff x="8094777" y="1562891"/>
            <a:chExt cx="127294" cy="4916596"/>
          </a:xfrm>
        </p:grpSpPr>
        <p:cxnSp>
          <p:nvCxnSpPr>
            <p:cNvPr id="35" name="Straight Connector 34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23439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Digital </a:t>
            </a:r>
            <a:r>
              <a:rPr lang="en-US" dirty="0"/>
              <a:t>Tools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40376" y="1258422"/>
            <a:ext cx="272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somebody had a great idea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16009" y="1894780"/>
            <a:ext cx="7983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“Simplicity</a:t>
            </a:r>
            <a:r>
              <a:rPr lang="en-US" i="1" dirty="0"/>
              <a:t>--the art of maximizing the amount </a:t>
            </a:r>
            <a:r>
              <a:rPr lang="en-US" i="1" dirty="0" smtClean="0"/>
              <a:t>of </a:t>
            </a:r>
            <a:r>
              <a:rPr lang="en-US" i="1" dirty="0"/>
              <a:t>work </a:t>
            </a:r>
            <a:r>
              <a:rPr lang="en-US" b="1" i="1" dirty="0"/>
              <a:t>not</a:t>
            </a:r>
            <a:r>
              <a:rPr lang="en-US" i="1" dirty="0"/>
              <a:t> done--is essential</a:t>
            </a:r>
            <a:r>
              <a:rPr lang="en-US" i="1" dirty="0" smtClean="0"/>
              <a:t>.”</a:t>
            </a:r>
            <a:endParaRPr lang="en-US" i="1" dirty="0"/>
          </a:p>
        </p:txBody>
      </p:sp>
      <p:sp>
        <p:nvSpPr>
          <p:cNvPr id="20" name="Rectangle 19"/>
          <p:cNvSpPr/>
          <p:nvPr/>
        </p:nvSpPr>
        <p:spPr>
          <a:xfrm>
            <a:off x="580469" y="2373751"/>
            <a:ext cx="798306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Security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803070" y="3256643"/>
            <a:ext cx="44359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/>
              <a:t>We use </a:t>
            </a:r>
            <a:r>
              <a:rPr lang="en-GB" dirty="0" smtClean="0">
                <a:hlinkClick r:id="rId2"/>
              </a:rPr>
              <a:t>Auth0</a:t>
            </a:r>
            <a:r>
              <a:rPr lang="en-GB" dirty="0" smtClean="0"/>
              <a:t> as our easy-to-use authentication provider. </a:t>
            </a:r>
          </a:p>
          <a:p>
            <a:pPr marL="285750" indent="-285750">
              <a:buFont typeface="Arial"/>
              <a:buChar char="•"/>
            </a:pPr>
            <a:endParaRPr lang="en-GB" dirty="0"/>
          </a:p>
          <a:p>
            <a:pPr marL="285750" indent="-285750">
              <a:buFont typeface="Arial"/>
              <a:buChar char="•"/>
            </a:pPr>
            <a:endParaRPr lang="en-GB" dirty="0" smtClean="0"/>
          </a:p>
          <a:p>
            <a:r>
              <a:rPr lang="en-GB" dirty="0" smtClean="0"/>
              <a:t>Why?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We can delegate all user</a:t>
            </a:r>
            <a:r>
              <a:rPr lang="en-GB" dirty="0"/>
              <a:t> </a:t>
            </a:r>
            <a:r>
              <a:rPr lang="en-GB" dirty="0" smtClean="0"/>
              <a:t>accounts to Auth0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>
                <a:hlinkClick r:id="rId3"/>
              </a:rPr>
              <a:t>They provide a robust method by which we can authenticate users. </a:t>
            </a:r>
            <a:endParaRPr lang="en-GB" dirty="0" smtClean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Lets us concentrate on the good stuff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‘Free Tier’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Graduated Pricing</a:t>
            </a:r>
          </a:p>
          <a:p>
            <a:pPr marL="285750" indent="-285750">
              <a:buFont typeface="Arial"/>
              <a:buChar char="•"/>
            </a:pPr>
            <a:endParaRPr lang="en-GB" dirty="0" smtClean="0"/>
          </a:p>
          <a:p>
            <a:pPr marL="285750" indent="-285750">
              <a:buFont typeface="Arial"/>
              <a:buChar char="•"/>
            </a:pPr>
            <a:endParaRPr lang="en-GB" dirty="0" smtClean="0"/>
          </a:p>
        </p:txBody>
      </p:sp>
      <p:grpSp>
        <p:nvGrpSpPr>
          <p:cNvPr id="19" name="Group 18"/>
          <p:cNvGrpSpPr/>
          <p:nvPr/>
        </p:nvGrpSpPr>
        <p:grpSpPr>
          <a:xfrm rot="5400000">
            <a:off x="4287419" y="-2697245"/>
            <a:ext cx="115455" cy="8765453"/>
            <a:chOff x="8094777" y="1562891"/>
            <a:chExt cx="127294" cy="4916596"/>
          </a:xfrm>
        </p:grpSpPr>
        <p:cxnSp>
          <p:nvCxnSpPr>
            <p:cNvPr id="34" name="Straight Connector 33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2009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1687803" y="3256643"/>
            <a:ext cx="5768395" cy="1922798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Digital </a:t>
            </a:r>
            <a:r>
              <a:rPr lang="en-US" dirty="0"/>
              <a:t>Tools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40376" y="1258422"/>
            <a:ext cx="272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somebody had a great idea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16009" y="1894780"/>
            <a:ext cx="7983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“Simplicity</a:t>
            </a:r>
            <a:r>
              <a:rPr lang="en-US" i="1" dirty="0"/>
              <a:t>--the art of maximizing the amount </a:t>
            </a:r>
            <a:r>
              <a:rPr lang="en-US" i="1" dirty="0" smtClean="0"/>
              <a:t>of </a:t>
            </a:r>
            <a:r>
              <a:rPr lang="en-US" i="1" dirty="0"/>
              <a:t>work </a:t>
            </a:r>
            <a:r>
              <a:rPr lang="en-US" b="1" i="1" dirty="0"/>
              <a:t>not</a:t>
            </a:r>
            <a:r>
              <a:rPr lang="en-US" i="1" dirty="0"/>
              <a:t> done--is essential</a:t>
            </a:r>
            <a:r>
              <a:rPr lang="en-US" i="1" dirty="0" smtClean="0"/>
              <a:t>.”</a:t>
            </a:r>
            <a:endParaRPr lang="en-US" i="1" dirty="0"/>
          </a:p>
        </p:txBody>
      </p:sp>
      <p:sp>
        <p:nvSpPr>
          <p:cNvPr id="20" name="Rectangle 19"/>
          <p:cNvSpPr/>
          <p:nvPr/>
        </p:nvSpPr>
        <p:spPr>
          <a:xfrm>
            <a:off x="580469" y="2373751"/>
            <a:ext cx="798306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Deployment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803070" y="3256643"/>
            <a:ext cx="4435929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/>
              <a:t>We use </a:t>
            </a:r>
            <a:r>
              <a:rPr lang="en-GB" dirty="0" smtClean="0">
                <a:hlinkClick r:id="rId3"/>
              </a:rPr>
              <a:t>Heroku </a:t>
            </a:r>
            <a:r>
              <a:rPr lang="en-GB" dirty="0" smtClean="0"/>
              <a:t>as our easy-to-use service provider. </a:t>
            </a:r>
          </a:p>
          <a:p>
            <a:pPr marL="285750" indent="-285750">
              <a:buFont typeface="Arial"/>
              <a:buChar char="•"/>
            </a:pPr>
            <a:endParaRPr lang="en-GB" dirty="0"/>
          </a:p>
          <a:p>
            <a:pPr marL="285750" indent="-285750">
              <a:buFont typeface="Arial"/>
              <a:buChar char="•"/>
            </a:pPr>
            <a:endParaRPr lang="en-GB" dirty="0" smtClean="0"/>
          </a:p>
          <a:p>
            <a:r>
              <a:rPr lang="en-GB" dirty="0" smtClean="0"/>
              <a:t>Why?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We connect our Github repository to Heroku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Heroku will package and deploy our web-application on-demand</a:t>
            </a:r>
          </a:p>
          <a:p>
            <a:pPr marL="285750" indent="-285750">
              <a:buFont typeface="Arial"/>
              <a:buChar char="•"/>
            </a:pPr>
            <a:endParaRPr lang="en-GB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6758221" y="6572071"/>
            <a:ext cx="2385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Image credit: </a:t>
            </a:r>
            <a:r>
              <a:rPr lang="en-US" sz="1200" dirty="0" smtClean="0">
                <a:hlinkClick r:id="rId4"/>
              </a:rPr>
              <a:t>Heroku</a:t>
            </a:r>
            <a:endParaRPr lang="en-US" sz="1200" dirty="0"/>
          </a:p>
        </p:txBody>
      </p:sp>
      <p:grpSp>
        <p:nvGrpSpPr>
          <p:cNvPr id="34" name="Group 33"/>
          <p:cNvGrpSpPr/>
          <p:nvPr/>
        </p:nvGrpSpPr>
        <p:grpSpPr>
          <a:xfrm rot="5400000">
            <a:off x="4287419" y="-2697245"/>
            <a:ext cx="115455" cy="8765453"/>
            <a:chOff x="8094777" y="1562891"/>
            <a:chExt cx="127294" cy="4916596"/>
          </a:xfrm>
        </p:grpSpPr>
        <p:cxnSp>
          <p:nvCxnSpPr>
            <p:cNvPr id="35" name="Straight Connector 34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1939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Digital </a:t>
            </a:r>
            <a:r>
              <a:rPr lang="en-US" dirty="0"/>
              <a:t>Tools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40376" y="1258422"/>
            <a:ext cx="272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somebody had a great idea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16009" y="1894780"/>
            <a:ext cx="7983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“Simplicity</a:t>
            </a:r>
            <a:r>
              <a:rPr lang="en-US" i="1" dirty="0"/>
              <a:t>--the art of maximizing the amount </a:t>
            </a:r>
            <a:r>
              <a:rPr lang="en-US" i="1" dirty="0" smtClean="0"/>
              <a:t>of </a:t>
            </a:r>
            <a:r>
              <a:rPr lang="en-US" i="1" dirty="0"/>
              <a:t>work </a:t>
            </a:r>
            <a:r>
              <a:rPr lang="en-US" b="1" i="1" dirty="0"/>
              <a:t>not</a:t>
            </a:r>
            <a:r>
              <a:rPr lang="en-US" i="1" dirty="0"/>
              <a:t> done--is essential</a:t>
            </a:r>
            <a:r>
              <a:rPr lang="en-US" i="1" dirty="0" smtClean="0"/>
              <a:t>.”</a:t>
            </a:r>
            <a:endParaRPr lang="en-US" i="1" dirty="0"/>
          </a:p>
        </p:txBody>
      </p:sp>
      <p:sp>
        <p:nvSpPr>
          <p:cNvPr id="20" name="Rectangle 19"/>
          <p:cNvSpPr/>
          <p:nvPr/>
        </p:nvSpPr>
        <p:spPr>
          <a:xfrm>
            <a:off x="580469" y="2373751"/>
            <a:ext cx="798306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Communication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803070" y="3256643"/>
            <a:ext cx="44359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/>
              <a:t>We work in the same place.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We don’t use Slack, Messenger, Signal, What’s App, snail-mail or paper aeroplane. </a:t>
            </a:r>
            <a:endParaRPr lang="en-GB" dirty="0"/>
          </a:p>
          <a:p>
            <a:pPr marL="285750" indent="-285750">
              <a:buFont typeface="Arial"/>
              <a:buChar char="•"/>
            </a:pPr>
            <a:endParaRPr lang="en-GB" dirty="0" smtClean="0"/>
          </a:p>
          <a:p>
            <a:r>
              <a:rPr lang="en-GB" dirty="0" smtClean="0"/>
              <a:t>Why?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We live close enough, and anything else is a faff.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If we lived far away, that would be different.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We probably wouldn’t be doing this.</a:t>
            </a:r>
          </a:p>
          <a:p>
            <a:pPr marL="285750" indent="-285750">
              <a:buFont typeface="Arial"/>
              <a:buChar char="•"/>
            </a:pPr>
            <a:endParaRPr lang="en-GB" dirty="0" smtClean="0"/>
          </a:p>
        </p:txBody>
      </p:sp>
      <p:grpSp>
        <p:nvGrpSpPr>
          <p:cNvPr id="19" name="Group 18"/>
          <p:cNvGrpSpPr/>
          <p:nvPr/>
        </p:nvGrpSpPr>
        <p:grpSpPr>
          <a:xfrm rot="5400000">
            <a:off x="4287419" y="-2697245"/>
            <a:ext cx="115455" cy="8765453"/>
            <a:chOff x="8094777" y="1562891"/>
            <a:chExt cx="127294" cy="4916596"/>
          </a:xfrm>
        </p:grpSpPr>
        <p:cxnSp>
          <p:nvCxnSpPr>
            <p:cNvPr id="34" name="Straight Connector 33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6191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Digital Tooling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57200" y="2514874"/>
            <a:ext cx="82296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 smtClean="0"/>
              <a:t>Summary?</a:t>
            </a:r>
            <a:endParaRPr lang="en-GB" sz="2000" dirty="0"/>
          </a:p>
          <a:p>
            <a:pPr marL="800100" lvl="1" indent="-342900">
              <a:buFont typeface="Arial"/>
              <a:buChar char="•"/>
            </a:pPr>
            <a:endParaRPr lang="en-GB" sz="2000" dirty="0"/>
          </a:p>
          <a:p>
            <a:pPr lvl="1"/>
            <a:endParaRPr lang="en-GB" sz="2000" dirty="0" smtClean="0"/>
          </a:p>
          <a:p>
            <a:pPr lvl="1"/>
            <a:endParaRPr lang="en-GB" sz="2000" dirty="0"/>
          </a:p>
          <a:p>
            <a:pPr lvl="1"/>
            <a:r>
              <a:rPr lang="en-GB" sz="2000" dirty="0" smtClean="0"/>
              <a:t>Tools are there to make you more productive. Try a tool out; if you don’t feel the love within 10 minutes, try another.</a:t>
            </a:r>
          </a:p>
          <a:p>
            <a:pPr lvl="1"/>
            <a:endParaRPr lang="en-GB" sz="2000" dirty="0"/>
          </a:p>
          <a:p>
            <a:pPr lvl="1"/>
            <a:r>
              <a:rPr lang="en-GB" sz="2000" dirty="0" smtClean="0"/>
              <a:t>(</a:t>
            </a:r>
            <a:r>
              <a:rPr lang="mr-IN" sz="2000" dirty="0" smtClean="0"/>
              <a:t>…</a:t>
            </a:r>
            <a:r>
              <a:rPr lang="en-GB" sz="2000" dirty="0"/>
              <a:t>i</a:t>
            </a:r>
            <a:r>
              <a:rPr lang="en-GB" sz="2000" dirty="0" smtClean="0"/>
              <a:t>f you get through a whole bunch of tools like that, it may be time to relax that expectation) </a:t>
            </a:r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lvl="1"/>
            <a:endParaRPr lang="en-GB" sz="2000" dirty="0" smtClean="0"/>
          </a:p>
          <a:p>
            <a:pPr lvl="1"/>
            <a:endParaRPr lang="en-GB" sz="2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140376" y="1258422"/>
            <a:ext cx="272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somebody had a great idea</a:t>
            </a:r>
          </a:p>
        </p:txBody>
      </p:sp>
      <p:sp>
        <p:nvSpPr>
          <p:cNvPr id="5" name="Rectangle 4"/>
          <p:cNvSpPr/>
          <p:nvPr/>
        </p:nvSpPr>
        <p:spPr>
          <a:xfrm>
            <a:off x="916009" y="1894780"/>
            <a:ext cx="7983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“Simplicity</a:t>
            </a:r>
            <a:r>
              <a:rPr lang="en-US" i="1" dirty="0"/>
              <a:t>--the art of maximizing the amount </a:t>
            </a:r>
            <a:r>
              <a:rPr lang="en-US" i="1" dirty="0" smtClean="0"/>
              <a:t>of </a:t>
            </a:r>
            <a:r>
              <a:rPr lang="en-US" i="1" dirty="0"/>
              <a:t>work </a:t>
            </a:r>
            <a:r>
              <a:rPr lang="en-US" b="1" i="1" dirty="0"/>
              <a:t>not</a:t>
            </a:r>
            <a:r>
              <a:rPr lang="en-US" i="1" dirty="0"/>
              <a:t> done--is essential</a:t>
            </a:r>
            <a:r>
              <a:rPr lang="en-US" i="1" dirty="0" smtClean="0"/>
              <a:t>.”</a:t>
            </a:r>
            <a:endParaRPr lang="en-US" i="1" dirty="0"/>
          </a:p>
        </p:txBody>
      </p:sp>
      <p:grpSp>
        <p:nvGrpSpPr>
          <p:cNvPr id="6" name="Group 5"/>
          <p:cNvGrpSpPr/>
          <p:nvPr/>
        </p:nvGrpSpPr>
        <p:grpSpPr>
          <a:xfrm rot="5400000">
            <a:off x="4287419" y="-2697245"/>
            <a:ext cx="115455" cy="8765453"/>
            <a:chOff x="8094777" y="1562891"/>
            <a:chExt cx="127294" cy="4916596"/>
          </a:xfrm>
        </p:grpSpPr>
        <p:cxnSp>
          <p:nvCxnSpPr>
            <p:cNvPr id="7" name="Straight Connector 6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0082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0" y="0"/>
            <a:ext cx="9144000" cy="6849070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019"/>
            <a:ext cx="8229600" cy="4525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000" dirty="0" smtClean="0"/>
              <a:t>Putting it all</a:t>
            </a:r>
          </a:p>
          <a:p>
            <a:pPr marL="0" indent="0" algn="ctr">
              <a:buNone/>
            </a:pPr>
            <a:r>
              <a:rPr lang="en-US" sz="8000" dirty="0" smtClean="0"/>
              <a:t>together</a:t>
            </a:r>
            <a:endParaRPr lang="en-US" sz="8000" dirty="0"/>
          </a:p>
        </p:txBody>
      </p:sp>
      <p:sp>
        <p:nvSpPr>
          <p:cNvPr id="5" name="TextBox 4"/>
          <p:cNvSpPr txBox="1"/>
          <p:nvPr/>
        </p:nvSpPr>
        <p:spPr>
          <a:xfrm>
            <a:off x="6758221" y="6572071"/>
            <a:ext cx="2385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Image credit: </a:t>
            </a:r>
            <a:r>
              <a:rPr lang="en-US" sz="1200" dirty="0" smtClean="0">
                <a:hlinkClick r:id="rId3"/>
              </a:rPr>
              <a:t>Tory Townsend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69432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809395" y="1258422"/>
            <a:ext cx="133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be prepared</a:t>
            </a:r>
            <a:endParaRPr lang="en-GB" dirty="0"/>
          </a:p>
        </p:txBody>
      </p:sp>
      <p:grpSp>
        <p:nvGrpSpPr>
          <p:cNvPr id="23" name="Group 22"/>
          <p:cNvGrpSpPr/>
          <p:nvPr/>
        </p:nvGrpSpPr>
        <p:grpSpPr>
          <a:xfrm rot="5400000">
            <a:off x="3406401" y="-2683656"/>
            <a:ext cx="115455" cy="8765453"/>
            <a:chOff x="8094777" y="1562891"/>
            <a:chExt cx="127294" cy="4916596"/>
          </a:xfrm>
        </p:grpSpPr>
        <p:cxnSp>
          <p:nvCxnSpPr>
            <p:cNvPr id="24" name="Straight Connector 23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472812" y="2079446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lvl="1"/>
            <a:endParaRPr lang="en-GB" sz="2000" dirty="0" smtClean="0"/>
          </a:p>
          <a:p>
            <a:pPr lvl="1"/>
            <a:endParaRPr lang="en-GB" sz="20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312891" y="1943883"/>
            <a:ext cx="8508333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i="1" dirty="0"/>
              <a:t>“Reports that say that something hasn't happened are always interesting to me, because as we know, there are known </a:t>
            </a:r>
            <a:r>
              <a:rPr lang="en-US" i="1" dirty="0" err="1"/>
              <a:t>knowns</a:t>
            </a:r>
            <a:r>
              <a:rPr lang="en-US" i="1" dirty="0"/>
              <a:t>; there are things we know we know. </a:t>
            </a:r>
            <a:endParaRPr lang="en-US" i="1" dirty="0" smtClean="0"/>
          </a:p>
          <a:p>
            <a:pPr>
              <a:lnSpc>
                <a:spcPct val="200000"/>
              </a:lnSpc>
            </a:pPr>
            <a:r>
              <a:rPr lang="en-US" i="1" dirty="0" smtClean="0"/>
              <a:t>We </a:t>
            </a:r>
            <a:r>
              <a:rPr lang="en-US" i="1" dirty="0"/>
              <a:t>also know there are known unknowns; that is to say we know there are some things we do not know. </a:t>
            </a:r>
            <a:endParaRPr lang="en-US" i="1" dirty="0" smtClean="0"/>
          </a:p>
          <a:p>
            <a:pPr>
              <a:lnSpc>
                <a:spcPct val="200000"/>
              </a:lnSpc>
            </a:pPr>
            <a:r>
              <a:rPr lang="en-US" i="1" dirty="0" smtClean="0"/>
              <a:t>But </a:t>
            </a:r>
            <a:r>
              <a:rPr lang="en-US" i="1" dirty="0"/>
              <a:t>there are also unknown unknowns – the ones we don't know we don't know. </a:t>
            </a:r>
            <a:endParaRPr lang="en-US" i="1" dirty="0" smtClean="0"/>
          </a:p>
          <a:p>
            <a:pPr>
              <a:lnSpc>
                <a:spcPct val="200000"/>
              </a:lnSpc>
            </a:pPr>
            <a:r>
              <a:rPr lang="en-US" i="1" dirty="0" smtClean="0"/>
              <a:t>And </a:t>
            </a:r>
            <a:r>
              <a:rPr lang="en-US" i="1" dirty="0"/>
              <a:t>if one looks throughout the history of our country and other free countries, it is the latter category that tend to be the difficult ones”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7176" y="6297706"/>
            <a:ext cx="6469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From: </a:t>
            </a:r>
            <a:r>
              <a:rPr lang="en-GB" sz="1200" dirty="0" smtClean="0">
                <a:hlinkClick r:id="rId2"/>
              </a:rPr>
              <a:t>Donald Rummsfeld, United States Secretary of Defense: 2002</a:t>
            </a:r>
            <a:endParaRPr lang="en-GB" sz="1200" dirty="0"/>
          </a:p>
        </p:txBody>
      </p:sp>
      <p:sp>
        <p:nvSpPr>
          <p:cNvPr id="2" name="Oval 1"/>
          <p:cNvSpPr/>
          <p:nvPr/>
        </p:nvSpPr>
        <p:spPr>
          <a:xfrm>
            <a:off x="1964765" y="4258235"/>
            <a:ext cx="6103470" cy="635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372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809395" y="1258422"/>
            <a:ext cx="133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be prepared</a:t>
            </a:r>
            <a:endParaRPr lang="en-GB" dirty="0"/>
          </a:p>
        </p:txBody>
      </p:sp>
      <p:sp>
        <p:nvSpPr>
          <p:cNvPr id="34" name="Rectangle 33"/>
          <p:cNvSpPr/>
          <p:nvPr/>
        </p:nvSpPr>
        <p:spPr>
          <a:xfrm>
            <a:off x="472812" y="2079446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lvl="1"/>
            <a:endParaRPr lang="en-GB" sz="2000" dirty="0" smtClean="0"/>
          </a:p>
          <a:p>
            <a:pPr lvl="1"/>
            <a:endParaRPr lang="en-GB" sz="20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717176" y="6297706"/>
            <a:ext cx="6469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From: </a:t>
            </a:r>
            <a:r>
              <a:rPr lang="en-GB" sz="1200" dirty="0" smtClean="0">
                <a:hlinkClick r:id="rId2"/>
              </a:rPr>
              <a:t>Helmuth von Moltke the Elder</a:t>
            </a:r>
            <a:endParaRPr lang="en-GB" sz="1200" dirty="0"/>
          </a:p>
        </p:txBody>
      </p:sp>
      <p:sp>
        <p:nvSpPr>
          <p:cNvPr id="2" name="Rectangle 1"/>
          <p:cNvSpPr/>
          <p:nvPr/>
        </p:nvSpPr>
        <p:spPr>
          <a:xfrm>
            <a:off x="2286000" y="34290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“no </a:t>
            </a:r>
            <a:r>
              <a:rPr lang="en-US" dirty="0"/>
              <a:t>plan of operations extends with any certainty beyond the first contact with the main hostile force</a:t>
            </a:r>
            <a:r>
              <a:rPr lang="en-US" dirty="0" smtClean="0"/>
              <a:t>.”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 rot="5400000">
            <a:off x="3406401" y="-2695751"/>
            <a:ext cx="115455" cy="8765453"/>
            <a:chOff x="8094777" y="1562891"/>
            <a:chExt cx="127294" cy="4916596"/>
          </a:xfrm>
        </p:grpSpPr>
        <p:cxnSp>
          <p:nvCxnSpPr>
            <p:cNvPr id="19" name="Straight Connector 18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3012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The Plan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673600" y="2079446"/>
            <a:ext cx="402881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 smtClean="0"/>
              <a:t>Prep:</a:t>
            </a:r>
          </a:p>
          <a:p>
            <a:r>
              <a:rPr lang="en-GB" sz="2000" b="1" dirty="0" smtClean="0"/>
              <a:t>Timescale:</a:t>
            </a:r>
            <a:endParaRPr lang="en-GB" sz="2000" b="1" dirty="0" smtClean="0"/>
          </a:p>
          <a:p>
            <a:r>
              <a:rPr lang="en-GB" sz="2000" dirty="0" smtClean="0"/>
              <a:t>8 weeks, 5 workshops, 4 deliveries.</a:t>
            </a:r>
          </a:p>
          <a:p>
            <a:endParaRPr lang="en-GB" sz="2000" dirty="0" smtClean="0"/>
          </a:p>
          <a:p>
            <a:r>
              <a:rPr lang="en-GB" sz="2000" b="1" dirty="0" smtClean="0"/>
              <a:t>By the end:</a:t>
            </a:r>
            <a:endParaRPr lang="en-GB" sz="2000" b="1" dirty="0"/>
          </a:p>
          <a:p>
            <a:r>
              <a:rPr lang="en-GB" sz="2000" dirty="0" smtClean="0"/>
              <a:t>A workable, achievable design.</a:t>
            </a:r>
            <a:endParaRPr lang="en-GB" sz="2000" dirty="0" smtClean="0"/>
          </a:p>
          <a:p>
            <a:endParaRPr lang="en-GB" sz="2000" dirty="0" smtClean="0"/>
          </a:p>
          <a:p>
            <a:r>
              <a:rPr lang="en-GB" sz="2000" dirty="0" smtClean="0"/>
              <a:t>More Information?</a:t>
            </a:r>
          </a:p>
          <a:p>
            <a:r>
              <a:rPr lang="en-GB" sz="2000" dirty="0" smtClean="0"/>
              <a:t>See your </a:t>
            </a:r>
            <a:r>
              <a:rPr lang="en-GB" sz="2000" dirty="0" smtClean="0">
                <a:hlinkClick r:id="rId2"/>
              </a:rPr>
              <a:t>hand-out</a:t>
            </a:r>
            <a:r>
              <a:rPr lang="en-GB" sz="2000" dirty="0" smtClean="0"/>
              <a:t>.</a:t>
            </a:r>
            <a:endParaRPr lang="en-GB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79446"/>
            <a:ext cx="3582103" cy="273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44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809395" y="1258422"/>
            <a:ext cx="133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be prepared</a:t>
            </a:r>
            <a:endParaRPr lang="en-GB" dirty="0"/>
          </a:p>
        </p:txBody>
      </p:sp>
      <p:sp>
        <p:nvSpPr>
          <p:cNvPr id="34" name="Rectangle 33"/>
          <p:cNvSpPr/>
          <p:nvPr/>
        </p:nvSpPr>
        <p:spPr>
          <a:xfrm>
            <a:off x="472812" y="2079446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lvl="1"/>
            <a:endParaRPr lang="en-GB" sz="2000" dirty="0" smtClean="0"/>
          </a:p>
          <a:p>
            <a:pPr lvl="1"/>
            <a:endParaRPr lang="en-GB" sz="20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717176" y="6297706"/>
            <a:ext cx="6469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From: </a:t>
            </a:r>
            <a:r>
              <a:rPr lang="en-GB" sz="1200" dirty="0" smtClean="0">
                <a:hlinkClick r:id="rId2"/>
              </a:rPr>
              <a:t>Robert Baden-Powell</a:t>
            </a:r>
            <a:endParaRPr lang="en-GB" sz="1200" dirty="0"/>
          </a:p>
        </p:txBody>
      </p:sp>
      <p:sp>
        <p:nvSpPr>
          <p:cNvPr id="2" name="Rectangle 1"/>
          <p:cNvSpPr/>
          <p:nvPr/>
        </p:nvSpPr>
        <p:spPr>
          <a:xfrm>
            <a:off x="2286000" y="342900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smtClean="0"/>
              <a:t>“be prepared”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33192" y="6331830"/>
            <a:ext cx="62670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 smtClean="0"/>
              <a:t>He also said: “The </a:t>
            </a:r>
            <a:r>
              <a:rPr lang="en-US" sz="1000" dirty="0"/>
              <a:t>most worth-while thing is to try to put happiness into the lives of others</a:t>
            </a:r>
            <a:r>
              <a:rPr lang="en-US" sz="1000" dirty="0" smtClean="0"/>
              <a:t>.”. Which was nice.</a:t>
            </a:r>
            <a:endParaRPr lang="en-US" sz="1000" dirty="0"/>
          </a:p>
        </p:txBody>
      </p:sp>
      <p:grpSp>
        <p:nvGrpSpPr>
          <p:cNvPr id="19" name="Group 18"/>
          <p:cNvGrpSpPr/>
          <p:nvPr/>
        </p:nvGrpSpPr>
        <p:grpSpPr>
          <a:xfrm rot="5400000">
            <a:off x="3406401" y="-2695751"/>
            <a:ext cx="115455" cy="8765453"/>
            <a:chOff x="8094777" y="1562891"/>
            <a:chExt cx="127294" cy="4916596"/>
          </a:xfrm>
        </p:grpSpPr>
        <p:cxnSp>
          <p:nvCxnSpPr>
            <p:cNvPr id="20" name="Straight Connector 19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3548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809395" y="1258422"/>
            <a:ext cx="133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be prepared</a:t>
            </a:r>
            <a:endParaRPr lang="en-GB" dirty="0"/>
          </a:p>
        </p:txBody>
      </p:sp>
      <p:sp>
        <p:nvSpPr>
          <p:cNvPr id="34" name="Rectangle 33"/>
          <p:cNvSpPr/>
          <p:nvPr/>
        </p:nvSpPr>
        <p:spPr>
          <a:xfrm>
            <a:off x="472812" y="2079446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lvl="1"/>
            <a:endParaRPr lang="en-GB" sz="2000" dirty="0" smtClean="0"/>
          </a:p>
          <a:p>
            <a:pPr lvl="1"/>
            <a:endParaRPr lang="en-GB" sz="2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920448" y="3855136"/>
            <a:ext cx="5303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 way in which to run a project which expects setback. </a:t>
            </a:r>
            <a:endParaRPr lang="en-GB" dirty="0"/>
          </a:p>
        </p:txBody>
      </p:sp>
      <p:grpSp>
        <p:nvGrpSpPr>
          <p:cNvPr id="17" name="Group 16"/>
          <p:cNvGrpSpPr/>
          <p:nvPr/>
        </p:nvGrpSpPr>
        <p:grpSpPr>
          <a:xfrm rot="5400000">
            <a:off x="3406401" y="-2695751"/>
            <a:ext cx="115455" cy="8765453"/>
            <a:chOff x="8094777" y="1562891"/>
            <a:chExt cx="127294" cy="4916596"/>
          </a:xfrm>
        </p:grpSpPr>
        <p:cxnSp>
          <p:nvCxnSpPr>
            <p:cNvPr id="18" name="Straight Connector 17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457200" y="2079446"/>
            <a:ext cx="28821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opperplate Gothic Bold"/>
                <a:cs typeface="Copperplate Gothic Bold"/>
              </a:rPr>
              <a:t>We present</a:t>
            </a:r>
            <a:endParaRPr lang="en-US" sz="4000" dirty="0">
              <a:latin typeface="Copperplate Gothic Bold"/>
              <a:cs typeface="Copperplate Gothic Bold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47755" y="4536746"/>
            <a:ext cx="1486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pperplate Gothic Bold"/>
                <a:cs typeface="Copperplate Gothic Bold"/>
              </a:rPr>
              <a:t>Based - on</a:t>
            </a:r>
            <a:endParaRPr lang="en-US" dirty="0">
              <a:latin typeface="Copperplate Gothic Bold"/>
              <a:cs typeface="Copperplate Gothic Bold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034235" y="5456830"/>
            <a:ext cx="6583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Real-world experiences, stuff we’ve done and stuff you’ve seen here.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1674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787222" y="1232972"/>
            <a:ext cx="3091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</a:t>
            </a:r>
            <a:r>
              <a:rPr lang="en-GB" dirty="0" smtClean="0"/>
              <a:t>very project is different, but</a:t>
            </a:r>
            <a:r>
              <a:rPr lang="mr-IN" dirty="0" smtClean="0"/>
              <a:t>…</a:t>
            </a:r>
            <a:endParaRPr lang="en-GB" dirty="0"/>
          </a:p>
        </p:txBody>
      </p:sp>
      <p:grpSp>
        <p:nvGrpSpPr>
          <p:cNvPr id="23" name="Group 22"/>
          <p:cNvGrpSpPr/>
          <p:nvPr/>
        </p:nvGrpSpPr>
        <p:grpSpPr>
          <a:xfrm rot="5400000">
            <a:off x="2525383" y="-2692648"/>
            <a:ext cx="115455" cy="8765453"/>
            <a:chOff x="8094777" y="1562891"/>
            <a:chExt cx="127294" cy="4916596"/>
          </a:xfrm>
        </p:grpSpPr>
        <p:cxnSp>
          <p:nvCxnSpPr>
            <p:cNvPr id="24" name="Straight Connector 23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472812" y="2079446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lvl="1"/>
            <a:endParaRPr lang="en-GB" sz="2000" dirty="0" smtClean="0"/>
          </a:p>
          <a:p>
            <a:pPr lvl="1"/>
            <a:endParaRPr lang="en-GB" sz="2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7400"/>
            <a:ext cx="9144000" cy="27262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7243" y="4877209"/>
            <a:ext cx="88989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/>
              <a:t>Object: Produce an MVP from a client brief in 22 weeks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Phases: 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 smtClean="0"/>
              <a:t>Prep 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 smtClean="0"/>
              <a:t>Implementation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 smtClean="0"/>
              <a:t>Release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Regular short sprints and deliveries</a:t>
            </a:r>
          </a:p>
          <a:p>
            <a:endParaRPr lang="en-GB" dirty="0"/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9319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72812" y="2079446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lvl="1"/>
            <a:endParaRPr lang="en-GB" sz="2000" dirty="0" smtClean="0"/>
          </a:p>
          <a:p>
            <a:pPr lvl="1"/>
            <a:endParaRPr lang="en-GB" sz="2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47243" y="5200374"/>
            <a:ext cx="88989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Prep: 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>
                <a:solidFill>
                  <a:srgbClr val="FF0000"/>
                </a:solidFill>
              </a:rPr>
              <a:t>Client, stakeholder: </a:t>
            </a:r>
            <a:r>
              <a:rPr lang="en-GB" dirty="0" smtClean="0"/>
              <a:t>The VIP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>
                <a:solidFill>
                  <a:srgbClr val="008000"/>
                </a:solidFill>
              </a:rPr>
              <a:t>Project Manager: </a:t>
            </a:r>
            <a:r>
              <a:rPr lang="en-GB" dirty="0" smtClean="0"/>
              <a:t>collate and communicate status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>
                <a:solidFill>
                  <a:srgbClr val="008000"/>
                </a:solidFill>
              </a:rPr>
              <a:t>Technical Lead: </a:t>
            </a:r>
            <a:r>
              <a:rPr lang="en-GB" dirty="0" smtClean="0"/>
              <a:t>collate and communicate technical vision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dirty="0" smtClean="0">
                <a:solidFill>
                  <a:srgbClr val="3366FF"/>
                </a:solidFill>
              </a:rPr>
              <a:t>Trello:</a:t>
            </a:r>
            <a:r>
              <a:rPr lang="en-GB" dirty="0" smtClean="0"/>
              <a:t> for easy-to-use project information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79446"/>
            <a:ext cx="3582103" cy="273537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787222" y="1232972"/>
            <a:ext cx="3091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</a:t>
            </a:r>
            <a:r>
              <a:rPr lang="en-GB" dirty="0" smtClean="0"/>
              <a:t>very project is different, but</a:t>
            </a:r>
            <a:r>
              <a:rPr lang="mr-IN" dirty="0" smtClean="0"/>
              <a:t>…</a:t>
            </a:r>
            <a:endParaRPr lang="en-GB" dirty="0"/>
          </a:p>
        </p:txBody>
      </p:sp>
      <p:grpSp>
        <p:nvGrpSpPr>
          <p:cNvPr id="44" name="Group 43"/>
          <p:cNvGrpSpPr/>
          <p:nvPr/>
        </p:nvGrpSpPr>
        <p:grpSpPr>
          <a:xfrm rot="5400000">
            <a:off x="2525383" y="-2692648"/>
            <a:ext cx="115455" cy="8765453"/>
            <a:chOff x="8094777" y="1562891"/>
            <a:chExt cx="127294" cy="4916596"/>
          </a:xfrm>
        </p:grpSpPr>
        <p:cxnSp>
          <p:nvCxnSpPr>
            <p:cNvPr id="45" name="Straight Connector 44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327" y="2129428"/>
            <a:ext cx="4261787" cy="268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79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959536" y="1265334"/>
            <a:ext cx="3111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every project is different, but</a:t>
            </a:r>
            <a:r>
              <a:rPr lang="mr-IN" dirty="0"/>
              <a:t>…</a:t>
            </a:r>
            <a:endParaRPr lang="en-GB" dirty="0"/>
          </a:p>
          <a:p>
            <a:endParaRPr lang="en-GB" dirty="0"/>
          </a:p>
        </p:txBody>
      </p:sp>
      <p:sp>
        <p:nvSpPr>
          <p:cNvPr id="34" name="Rectangle 33"/>
          <p:cNvSpPr/>
          <p:nvPr/>
        </p:nvSpPr>
        <p:spPr>
          <a:xfrm>
            <a:off x="472812" y="2079446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lvl="1"/>
            <a:endParaRPr lang="en-GB" sz="2000" dirty="0" smtClean="0"/>
          </a:p>
          <a:p>
            <a:pPr lvl="1"/>
            <a:endParaRPr lang="en-GB" sz="2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47243" y="4877209"/>
            <a:ext cx="8898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/>
              <a:buChar char="•"/>
            </a:pPr>
            <a:r>
              <a:rPr lang="en-GB" dirty="0" smtClean="0"/>
              <a:t>Trello for requirements capture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 smtClean="0"/>
              <a:t>Collaborative. Client and team can see everything </a:t>
            </a:r>
          </a:p>
          <a:p>
            <a:pPr marL="285750" indent="-285750">
              <a:buFont typeface="Arial"/>
              <a:buChar char="•"/>
            </a:pPr>
            <a:endParaRPr lang="en-GB" dirty="0"/>
          </a:p>
          <a:p>
            <a:pPr marL="285750" indent="-285750">
              <a:buFont typeface="Arial"/>
              <a:buChar char="•"/>
            </a:pP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12" y="2079446"/>
            <a:ext cx="3582103" cy="2735378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 rot="5400000">
            <a:off x="2525383" y="-2692648"/>
            <a:ext cx="115455" cy="8765453"/>
            <a:chOff x="8094777" y="1562891"/>
            <a:chExt cx="127294" cy="4916596"/>
          </a:xfrm>
        </p:grpSpPr>
        <p:cxnSp>
          <p:nvCxnSpPr>
            <p:cNvPr id="35" name="Straight Connector 34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123" y="2062263"/>
            <a:ext cx="4090579" cy="275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36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959536" y="1265334"/>
            <a:ext cx="3111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every project is different, but</a:t>
            </a:r>
            <a:r>
              <a:rPr lang="mr-IN" dirty="0"/>
              <a:t>…</a:t>
            </a:r>
            <a:endParaRPr lang="en-GB" dirty="0"/>
          </a:p>
          <a:p>
            <a:endParaRPr lang="en-GB" dirty="0"/>
          </a:p>
        </p:txBody>
      </p:sp>
      <p:sp>
        <p:nvSpPr>
          <p:cNvPr id="34" name="Rectangle 33"/>
          <p:cNvSpPr/>
          <p:nvPr/>
        </p:nvSpPr>
        <p:spPr>
          <a:xfrm>
            <a:off x="472812" y="2079446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lvl="1"/>
            <a:endParaRPr lang="en-GB" sz="2000" dirty="0" smtClean="0"/>
          </a:p>
          <a:p>
            <a:pPr lvl="1"/>
            <a:endParaRPr lang="en-GB" sz="2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47243" y="4877209"/>
            <a:ext cx="889897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/>
              <a:buChar char="•"/>
            </a:pPr>
            <a:r>
              <a:rPr lang="en-GB" dirty="0" smtClean="0"/>
              <a:t>Github for any docs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 smtClean="0"/>
              <a:t>Github for code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 smtClean="0"/>
              <a:t>Too complex for client to use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 smtClean="0"/>
              <a:t>Make docs into PDF, and post on Trello board</a:t>
            </a:r>
          </a:p>
          <a:p>
            <a:pPr marL="285750" indent="-285750">
              <a:buFont typeface="Arial"/>
              <a:buChar char="•"/>
            </a:pPr>
            <a:endParaRPr lang="en-GB" dirty="0"/>
          </a:p>
          <a:p>
            <a:pPr marL="285750" indent="-285750">
              <a:buFont typeface="Arial"/>
              <a:buChar char="•"/>
            </a:pP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12" y="2079446"/>
            <a:ext cx="3582103" cy="2735378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 rot="5400000">
            <a:off x="2525383" y="-2692648"/>
            <a:ext cx="115455" cy="8765453"/>
            <a:chOff x="8094777" y="1562891"/>
            <a:chExt cx="127294" cy="4916596"/>
          </a:xfrm>
        </p:grpSpPr>
        <p:cxnSp>
          <p:nvCxnSpPr>
            <p:cNvPr id="35" name="Straight Connector 34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942" y="2076921"/>
            <a:ext cx="4273176" cy="269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73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72812" y="2079446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lvl="1"/>
            <a:endParaRPr lang="en-GB" sz="2000" dirty="0" smtClean="0"/>
          </a:p>
          <a:p>
            <a:pPr lvl="1"/>
            <a:endParaRPr lang="en-GB" sz="2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47243" y="4877209"/>
            <a:ext cx="88989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/>
              <a:t>R</a:t>
            </a:r>
            <a:r>
              <a:rPr lang="en-GB" dirty="0" smtClean="0"/>
              <a:t>equirements capture and initial design process in parallel with a technical investigation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All code gets checked-in as evidence</a:t>
            </a:r>
          </a:p>
          <a:p>
            <a:pPr marL="285750" indent="-285750">
              <a:buFont typeface="Arial"/>
              <a:buChar char="•"/>
            </a:pP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09" y="2079446"/>
            <a:ext cx="3582103" cy="273537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787222" y="1232972"/>
            <a:ext cx="3091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</a:t>
            </a:r>
            <a:r>
              <a:rPr lang="en-GB" dirty="0" smtClean="0"/>
              <a:t>very project is different, but</a:t>
            </a:r>
            <a:r>
              <a:rPr lang="mr-IN" dirty="0" smtClean="0"/>
              <a:t>…</a:t>
            </a:r>
            <a:endParaRPr lang="en-GB" dirty="0"/>
          </a:p>
        </p:txBody>
      </p:sp>
      <p:grpSp>
        <p:nvGrpSpPr>
          <p:cNvPr id="22" name="Group 21"/>
          <p:cNvGrpSpPr/>
          <p:nvPr/>
        </p:nvGrpSpPr>
        <p:grpSpPr>
          <a:xfrm rot="5400000">
            <a:off x="2525383" y="-2692648"/>
            <a:ext cx="115455" cy="8765453"/>
            <a:chOff x="8094777" y="1562891"/>
            <a:chExt cx="127294" cy="4916596"/>
          </a:xfrm>
        </p:grpSpPr>
        <p:cxnSp>
          <p:nvCxnSpPr>
            <p:cNvPr id="35" name="Straight Connector 34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787" y="2058177"/>
            <a:ext cx="1550614" cy="27566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434" y="2058177"/>
            <a:ext cx="1389399" cy="273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89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72812" y="2079446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lvl="1"/>
            <a:endParaRPr lang="en-GB" sz="2000" dirty="0" smtClean="0"/>
          </a:p>
          <a:p>
            <a:pPr lvl="1"/>
            <a:endParaRPr lang="en-GB" sz="2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232672" y="2079446"/>
            <a:ext cx="4537799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/>
              <a:t>Delivery 1: First MVP feature set</a:t>
            </a:r>
          </a:p>
          <a:p>
            <a:pPr marL="285750" indent="-285750">
              <a:buFont typeface="Arial"/>
              <a:buChar char="•"/>
            </a:pPr>
            <a:r>
              <a:rPr lang="en-GB" i="1" dirty="0" smtClean="0"/>
              <a:t>Feedback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Delivery 2: Refined MVP feature set</a:t>
            </a:r>
          </a:p>
          <a:p>
            <a:pPr marL="285750" indent="-285750">
              <a:buFont typeface="Arial"/>
              <a:buChar char="•"/>
            </a:pPr>
            <a:r>
              <a:rPr lang="en-GB" i="1" dirty="0" smtClean="0"/>
              <a:t>Feedback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Delivery 3: First MVP design and estimate</a:t>
            </a:r>
          </a:p>
          <a:p>
            <a:pPr marL="285750" indent="-285750">
              <a:buFont typeface="Arial"/>
              <a:buChar char="•"/>
            </a:pPr>
            <a:r>
              <a:rPr lang="en-GB" i="1" dirty="0" smtClean="0"/>
              <a:t>Feedback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Delivery 4: </a:t>
            </a:r>
          </a:p>
          <a:p>
            <a:pPr marL="285750" indent="-285750">
              <a:buFont typeface="Arial"/>
              <a:buChar char="•"/>
            </a:pPr>
            <a:r>
              <a:rPr lang="en-GB" i="1" dirty="0" smtClean="0"/>
              <a:t>Feedback and sign off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Ready for Implementation</a:t>
            </a:r>
          </a:p>
          <a:p>
            <a:pPr marL="285750" indent="-285750">
              <a:buFont typeface="Arial"/>
              <a:buChar char="•"/>
            </a:pP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09" y="2079446"/>
            <a:ext cx="3582103" cy="273537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787222" y="1232972"/>
            <a:ext cx="3091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</a:t>
            </a:r>
            <a:r>
              <a:rPr lang="en-GB" dirty="0" smtClean="0"/>
              <a:t>very project is different, but</a:t>
            </a:r>
            <a:r>
              <a:rPr lang="mr-IN" dirty="0" smtClean="0"/>
              <a:t>…</a:t>
            </a:r>
            <a:endParaRPr lang="en-GB" dirty="0"/>
          </a:p>
        </p:txBody>
      </p:sp>
      <p:grpSp>
        <p:nvGrpSpPr>
          <p:cNvPr id="22" name="Group 21"/>
          <p:cNvGrpSpPr/>
          <p:nvPr/>
        </p:nvGrpSpPr>
        <p:grpSpPr>
          <a:xfrm rot="5400000">
            <a:off x="2525383" y="-2692648"/>
            <a:ext cx="115455" cy="8765453"/>
            <a:chOff x="8094777" y="1562891"/>
            <a:chExt cx="127294" cy="4916596"/>
          </a:xfrm>
        </p:grpSpPr>
        <p:cxnSp>
          <p:nvCxnSpPr>
            <p:cNvPr id="35" name="Straight Connector 34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978647" y="5495080"/>
            <a:ext cx="6408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Features -&gt; Design -&gt; Component break-down -&gt; Tasks -&gt; Estimate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587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72812" y="2079446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lvl="1"/>
            <a:endParaRPr lang="en-GB" sz="2000" dirty="0" smtClean="0"/>
          </a:p>
          <a:p>
            <a:pPr lvl="1"/>
            <a:endParaRPr lang="en-GB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09" y="2079446"/>
            <a:ext cx="3582103" cy="273537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787222" y="1232972"/>
            <a:ext cx="3091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</a:t>
            </a:r>
            <a:r>
              <a:rPr lang="en-GB" dirty="0" smtClean="0"/>
              <a:t>very project is different, but</a:t>
            </a:r>
            <a:r>
              <a:rPr lang="mr-IN" dirty="0" smtClean="0"/>
              <a:t>…</a:t>
            </a:r>
            <a:endParaRPr lang="en-GB" dirty="0"/>
          </a:p>
        </p:txBody>
      </p:sp>
      <p:grpSp>
        <p:nvGrpSpPr>
          <p:cNvPr id="22" name="Group 21"/>
          <p:cNvGrpSpPr/>
          <p:nvPr/>
        </p:nvGrpSpPr>
        <p:grpSpPr>
          <a:xfrm rot="5400000">
            <a:off x="2525383" y="-2692648"/>
            <a:ext cx="115455" cy="8765453"/>
            <a:chOff x="8094777" y="1562891"/>
            <a:chExt cx="127294" cy="4916596"/>
          </a:xfrm>
        </p:grpSpPr>
        <p:cxnSp>
          <p:nvCxnSpPr>
            <p:cNvPr id="35" name="Straight Connector 34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978647" y="5495080"/>
            <a:ext cx="6408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Features -&gt; Design -&gt; Component break-down -&gt; Tasks -&gt; Estimate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254" y="2079446"/>
            <a:ext cx="3652294" cy="282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23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 rot="5400000">
            <a:off x="1668741" y="-2707201"/>
            <a:ext cx="117043" cy="8765453"/>
            <a:chOff x="8094777" y="1562891"/>
            <a:chExt cx="129045" cy="4916596"/>
          </a:xfrm>
        </p:grpSpPr>
        <p:cxnSp>
          <p:nvCxnSpPr>
            <p:cNvPr id="24" name="Straight Connector 23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108370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472812" y="2079446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lvl="1"/>
            <a:endParaRPr lang="en-GB" sz="2000" dirty="0" smtClean="0"/>
          </a:p>
          <a:p>
            <a:pPr lvl="1"/>
            <a:endParaRPr lang="en-GB" sz="2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47243" y="4877209"/>
            <a:ext cx="889897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b="1" dirty="0" smtClean="0"/>
              <a:t>Implementation: </a:t>
            </a:r>
            <a:r>
              <a:rPr lang="en-GB" dirty="0" smtClean="0"/>
              <a:t>Begin each day with a short meeting (called a stand-up)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Each team member states: 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 smtClean="0"/>
              <a:t>what they did yesterday 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 smtClean="0"/>
              <a:t>what they plan to do today 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 smtClean="0"/>
              <a:t>and any problems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Tasks are allocated according to suitability at the stand-up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388410" y="1232972"/>
            <a:ext cx="4206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GB" dirty="0" smtClean="0"/>
              <a:t>prints and tasks and stand-ups, oh my!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12" y="1998016"/>
            <a:ext cx="4045722" cy="290558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714" y="2053052"/>
            <a:ext cx="3652294" cy="282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02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Setup Your Team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6708" y="1705558"/>
            <a:ext cx="3442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https://www.16personalities.com/</a:t>
            </a:r>
          </a:p>
        </p:txBody>
      </p:sp>
    </p:spTree>
    <p:extLst>
      <p:ext uri="{BB962C8B-B14F-4D97-AF65-F5344CB8AC3E}">
        <p14:creationId xmlns:p14="http://schemas.microsoft.com/office/powerpoint/2010/main" val="677303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12" y="1998016"/>
            <a:ext cx="4045722" cy="2905587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 rot="5400000">
            <a:off x="1668741" y="-2707201"/>
            <a:ext cx="117043" cy="8765453"/>
            <a:chOff x="8094777" y="1562891"/>
            <a:chExt cx="129045" cy="4916596"/>
          </a:xfrm>
        </p:grpSpPr>
        <p:cxnSp>
          <p:nvCxnSpPr>
            <p:cNvPr id="24" name="Straight Connector 23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108370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472812" y="2079446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lvl="1"/>
            <a:endParaRPr lang="en-GB" sz="2000" dirty="0" smtClean="0"/>
          </a:p>
          <a:p>
            <a:pPr lvl="1"/>
            <a:endParaRPr lang="en-GB" sz="2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47243" y="4877209"/>
            <a:ext cx="889897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/>
              <a:t>Begin each day with a short meeting (called a stand-up)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Each team member states: 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 smtClean="0"/>
              <a:t>what they did yesterday 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 smtClean="0"/>
              <a:t>what they plan to do today 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 smtClean="0"/>
              <a:t>and any problems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Tasks are allocated according to suitability at the stand-up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388410" y="1232972"/>
            <a:ext cx="4206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GB" dirty="0" smtClean="0"/>
              <a:t>prints and tasks and stand-ups, oh my!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714" y="2053052"/>
            <a:ext cx="3652294" cy="282415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20348018">
            <a:off x="1062853" y="2112592"/>
            <a:ext cx="63127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FF0000"/>
                </a:solidFill>
                <a:latin typeface="Copperplate Gothic Bold"/>
                <a:cs typeface="Copperplate Gothic Bold"/>
              </a:rPr>
              <a:t>Unknown Unknowns</a:t>
            </a:r>
            <a:endParaRPr lang="en-US" sz="8000" dirty="0">
              <a:solidFill>
                <a:srgbClr val="FF0000"/>
              </a:solidFill>
              <a:latin typeface="Copperplate Gothic Bold"/>
              <a:cs typeface="Copperplate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3664108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72812" y="2079446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lvl="1"/>
            <a:endParaRPr lang="en-GB" sz="2000" dirty="0" smtClean="0"/>
          </a:p>
          <a:p>
            <a:pPr lvl="1"/>
            <a:endParaRPr lang="en-GB" sz="2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47243" y="4877209"/>
            <a:ext cx="8898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/>
              <a:t>End each Sprint with a delivery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Push uncompleted tasks into the next sprint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388410" y="1232972"/>
            <a:ext cx="4206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GB" dirty="0" smtClean="0"/>
              <a:t>prints and tasks and stand-ups, oh my!</a:t>
            </a:r>
          </a:p>
        </p:txBody>
      </p:sp>
      <p:cxnSp>
        <p:nvCxnSpPr>
          <p:cNvPr id="19" name="Straight Connector 18"/>
          <p:cNvCxnSpPr/>
          <p:nvPr/>
        </p:nvCxnSpPr>
        <p:spPr>
          <a:xfrm rot="5400000">
            <a:off x="3401073" y="1669370"/>
            <a:ext cx="104714" cy="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 rot="5400000">
            <a:off x="1644365" y="-2718727"/>
            <a:ext cx="115455" cy="8765453"/>
            <a:chOff x="8094777" y="1562891"/>
            <a:chExt cx="127294" cy="4916596"/>
          </a:xfrm>
        </p:grpSpPr>
        <p:cxnSp>
          <p:nvCxnSpPr>
            <p:cNvPr id="22" name="Straight Connector 21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530" y="1998016"/>
            <a:ext cx="3652294" cy="2824157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12" y="1998016"/>
            <a:ext cx="4045722" cy="290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7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139" y="1971622"/>
            <a:ext cx="4045722" cy="2905587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72812" y="2079446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lvl="1"/>
            <a:endParaRPr lang="en-GB" sz="2000" dirty="0" smtClean="0"/>
          </a:p>
          <a:p>
            <a:pPr lvl="1"/>
            <a:endParaRPr lang="en-GB" sz="2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47243" y="5200374"/>
            <a:ext cx="88989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/>
              <a:t>End final sprint with a feature freeze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>
                <a:solidFill>
                  <a:srgbClr val="FF0000"/>
                </a:solidFill>
              </a:rPr>
              <a:t>Some features won’t make it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>
                <a:solidFill>
                  <a:srgbClr val="008000"/>
                </a:solidFill>
              </a:rPr>
              <a:t>That’s OK.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No more new features: ditch Trello!</a:t>
            </a:r>
          </a:p>
          <a:p>
            <a:pPr marL="285750" indent="-285750">
              <a:buFont typeface="Arial"/>
              <a:buChar char="•"/>
            </a:pPr>
            <a:endParaRPr lang="en-GB" dirty="0" smtClean="0"/>
          </a:p>
        </p:txBody>
      </p:sp>
      <p:sp>
        <p:nvSpPr>
          <p:cNvPr id="18" name="Oval 17"/>
          <p:cNvSpPr/>
          <p:nvPr/>
        </p:nvSpPr>
        <p:spPr>
          <a:xfrm>
            <a:off x="5739013" y="2512223"/>
            <a:ext cx="855848" cy="2364986"/>
          </a:xfrm>
          <a:prstGeom prst="ellipse">
            <a:avLst/>
          </a:prstGeom>
          <a:solidFill>
            <a:srgbClr val="FFFF00">
              <a:alpha val="41000"/>
            </a:srgbClr>
          </a:solidFill>
          <a:ln w="50800">
            <a:solidFill>
              <a:schemeClr val="tx1">
                <a:alpha val="54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/>
          <p:cNvSpPr txBox="1"/>
          <p:nvPr/>
        </p:nvSpPr>
        <p:spPr>
          <a:xfrm>
            <a:off x="2388410" y="1232972"/>
            <a:ext cx="4206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GB" dirty="0" smtClean="0"/>
              <a:t>prints and tasks and stand-ups, oh my!</a:t>
            </a:r>
          </a:p>
        </p:txBody>
      </p:sp>
      <p:grpSp>
        <p:nvGrpSpPr>
          <p:cNvPr id="19" name="Group 18"/>
          <p:cNvGrpSpPr/>
          <p:nvPr/>
        </p:nvGrpSpPr>
        <p:grpSpPr>
          <a:xfrm rot="5400000">
            <a:off x="1644365" y="-2718727"/>
            <a:ext cx="115455" cy="8765453"/>
            <a:chOff x="8094777" y="1562891"/>
            <a:chExt cx="127294" cy="4916596"/>
          </a:xfrm>
        </p:grpSpPr>
        <p:cxnSp>
          <p:nvCxnSpPr>
            <p:cNvPr id="20" name="Straight Connector 19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6753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78" y="1937505"/>
            <a:ext cx="1908053" cy="2797763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 rot="5400000">
            <a:off x="1018050" y="-2743725"/>
            <a:ext cx="115455" cy="8765453"/>
            <a:chOff x="8094777" y="1562891"/>
            <a:chExt cx="127294" cy="4916596"/>
          </a:xfrm>
        </p:grpSpPr>
        <p:cxnSp>
          <p:nvCxnSpPr>
            <p:cNvPr id="24" name="Straight Connector 23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472812" y="2079446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lvl="1"/>
            <a:endParaRPr lang="en-GB" sz="2000" dirty="0" smtClean="0"/>
          </a:p>
          <a:p>
            <a:pPr lvl="1"/>
            <a:endParaRPr lang="en-GB" sz="2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47243" y="4877209"/>
            <a:ext cx="88989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Release: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Use a ‘Release candidate’ to test your release in front of a friendly audience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Use an issues list (</a:t>
            </a:r>
            <a:r>
              <a:rPr lang="en-GB" dirty="0" err="1" smtClean="0"/>
              <a:t>GitHub</a:t>
            </a:r>
            <a:r>
              <a:rPr lang="en-GB" dirty="0" smtClean="0"/>
              <a:t>) to collate feedback from your users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Triage, prioritise and fix issues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Release is a compromise: </a:t>
            </a:r>
            <a:r>
              <a:rPr lang="en-GB" dirty="0"/>
              <a:t>y</a:t>
            </a:r>
            <a:r>
              <a:rPr lang="en-GB" dirty="0" smtClean="0"/>
              <a:t>ou have to stop sometime.</a:t>
            </a:r>
          </a:p>
        </p:txBody>
      </p:sp>
      <p:sp>
        <p:nvSpPr>
          <p:cNvPr id="18" name="Oval 17"/>
          <p:cNvSpPr/>
          <p:nvPr/>
        </p:nvSpPr>
        <p:spPr>
          <a:xfrm>
            <a:off x="1195681" y="2370282"/>
            <a:ext cx="855848" cy="2364986"/>
          </a:xfrm>
          <a:prstGeom prst="ellipse">
            <a:avLst/>
          </a:prstGeom>
          <a:solidFill>
            <a:srgbClr val="FFFF00">
              <a:alpha val="41000"/>
            </a:srgbClr>
          </a:solidFill>
          <a:ln w="50800">
            <a:solidFill>
              <a:schemeClr val="tx1">
                <a:alpha val="54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3831431" y="1232972"/>
            <a:ext cx="1938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Oh, the release</a:t>
            </a:r>
            <a:r>
              <a:rPr lang="mr-IN" dirty="0" smtClean="0"/>
              <a:t>…</a:t>
            </a:r>
            <a:r>
              <a:rPr lang="en-GB" dirty="0" smtClean="0"/>
              <a:t>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431" y="1883217"/>
            <a:ext cx="4526273" cy="285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08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 rot="5400000">
            <a:off x="994137" y="-2743725"/>
            <a:ext cx="115455" cy="8765453"/>
            <a:chOff x="8094777" y="1562891"/>
            <a:chExt cx="127294" cy="4916596"/>
          </a:xfrm>
        </p:grpSpPr>
        <p:cxnSp>
          <p:nvCxnSpPr>
            <p:cNvPr id="24" name="Straight Connector 23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472812" y="2079446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lvl="1"/>
            <a:endParaRPr lang="en-GB" sz="2000" dirty="0" smtClean="0"/>
          </a:p>
          <a:p>
            <a:pPr lvl="1"/>
            <a:endParaRPr lang="en-GB" sz="2000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3831431" y="1232972"/>
            <a:ext cx="1938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Oh, the release</a:t>
            </a:r>
            <a:r>
              <a:rPr lang="mr-IN" dirty="0" smtClean="0"/>
              <a:t>…</a:t>
            </a:r>
            <a:r>
              <a:rPr lang="en-GB" dirty="0" smtClean="0"/>
              <a:t>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68" y="1969247"/>
            <a:ext cx="7620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982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 rot="5400000">
            <a:off x="137032" y="-2743725"/>
            <a:ext cx="115455" cy="8765453"/>
            <a:chOff x="8094777" y="1562891"/>
            <a:chExt cx="127294" cy="4916596"/>
          </a:xfrm>
        </p:grpSpPr>
        <p:cxnSp>
          <p:nvCxnSpPr>
            <p:cNvPr id="24" name="Straight Connector 23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472812" y="2079446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lvl="1"/>
            <a:endParaRPr lang="en-GB" sz="2000" dirty="0" smtClean="0"/>
          </a:p>
          <a:p>
            <a:pPr lvl="1"/>
            <a:endParaRPr lang="en-GB" sz="2000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3831431" y="1232972"/>
            <a:ext cx="1938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If you got here</a:t>
            </a:r>
            <a:r>
              <a:rPr lang="mr-IN" dirty="0" smtClean="0"/>
              <a:t>…</a:t>
            </a:r>
            <a:endParaRPr lang="en-GB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472812" y="2079446"/>
            <a:ext cx="82296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/>
              <a:t>There’s your MVP!</a:t>
            </a:r>
          </a:p>
          <a:p>
            <a:endParaRPr lang="en-GB" sz="2000" dirty="0"/>
          </a:p>
          <a:p>
            <a:r>
              <a:rPr lang="en-GB" sz="2000" dirty="0" smtClean="0"/>
              <a:t>It will (almost certainly) have less features than you planned. But</a:t>
            </a:r>
            <a:endParaRPr lang="en-GB" sz="2000" dirty="0"/>
          </a:p>
          <a:p>
            <a:pPr algn="ctr"/>
            <a:r>
              <a:rPr lang="en-GB" sz="8000" dirty="0"/>
              <a:t>I</a:t>
            </a:r>
            <a:r>
              <a:rPr lang="en-GB" sz="8000" dirty="0" smtClean="0"/>
              <a:t>t has shipped.</a:t>
            </a:r>
          </a:p>
          <a:p>
            <a:pPr algn="ctr"/>
            <a:r>
              <a:rPr lang="en-GB" sz="8000" dirty="0" smtClean="0"/>
              <a:t>Be proud!</a:t>
            </a:r>
          </a:p>
          <a:p>
            <a:pPr algn="ctr"/>
            <a:endParaRPr lang="en-GB" sz="2000" dirty="0" smtClean="0"/>
          </a:p>
          <a:p>
            <a:pPr algn="r"/>
            <a:r>
              <a:rPr lang="en-GB" sz="2000" dirty="0" smtClean="0"/>
              <a:t>(get ready to do it again!)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113515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 rot="5400000">
            <a:off x="137032" y="-2743725"/>
            <a:ext cx="115455" cy="8765453"/>
            <a:chOff x="8094777" y="1562891"/>
            <a:chExt cx="127294" cy="4916596"/>
          </a:xfrm>
        </p:grpSpPr>
        <p:cxnSp>
          <p:nvCxnSpPr>
            <p:cNvPr id="24" name="Straight Connector 23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472812" y="2079446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lvl="1"/>
            <a:endParaRPr lang="en-GB" sz="2000" dirty="0" smtClean="0"/>
          </a:p>
          <a:p>
            <a:pPr lvl="1"/>
            <a:endParaRPr lang="en-GB" sz="2000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3831431" y="1232972"/>
            <a:ext cx="1938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If you got here</a:t>
            </a:r>
            <a:r>
              <a:rPr lang="mr-IN" dirty="0" smtClean="0"/>
              <a:t>…</a:t>
            </a:r>
            <a:endParaRPr lang="en-GB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338341" y="2207300"/>
            <a:ext cx="8229600" cy="22467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  <a:p>
            <a:endParaRPr lang="en-GB" sz="2000" dirty="0" smtClean="0"/>
          </a:p>
          <a:p>
            <a:endParaRPr lang="en-GB" sz="2000" dirty="0"/>
          </a:p>
          <a:p>
            <a:pPr algn="ctr"/>
            <a:r>
              <a:rPr lang="en-GB" sz="8000" dirty="0" smtClean="0"/>
              <a:t>Take Stock</a:t>
            </a:r>
          </a:p>
        </p:txBody>
      </p:sp>
    </p:spTree>
    <p:extLst>
      <p:ext uri="{BB962C8B-B14F-4D97-AF65-F5344CB8AC3E}">
        <p14:creationId xmlns:p14="http://schemas.microsoft.com/office/powerpoint/2010/main" val="2307849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 rot="5400000">
            <a:off x="137032" y="-2743725"/>
            <a:ext cx="115455" cy="8765453"/>
            <a:chOff x="8094777" y="1562891"/>
            <a:chExt cx="127294" cy="4916596"/>
          </a:xfrm>
        </p:grpSpPr>
        <p:cxnSp>
          <p:nvCxnSpPr>
            <p:cNvPr id="24" name="Straight Connector 23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472812" y="2079446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lvl="1"/>
            <a:endParaRPr lang="en-GB" sz="2000" dirty="0" smtClean="0"/>
          </a:p>
          <a:p>
            <a:pPr lvl="1"/>
            <a:endParaRPr lang="en-GB" sz="2000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3831431" y="1232972"/>
            <a:ext cx="1938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If you got here</a:t>
            </a:r>
            <a:r>
              <a:rPr lang="mr-IN" dirty="0" smtClean="0"/>
              <a:t>…</a:t>
            </a:r>
            <a:endParaRPr lang="en-GB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338341" y="1355653"/>
            <a:ext cx="8229600" cy="470898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  <a:p>
            <a:endParaRPr lang="en-GB" sz="2000" dirty="0" smtClean="0"/>
          </a:p>
          <a:p>
            <a:pPr algn="ctr"/>
            <a:r>
              <a:rPr lang="en-GB" sz="8000" dirty="0" smtClean="0"/>
              <a:t>Respect your team</a:t>
            </a:r>
          </a:p>
          <a:p>
            <a:pPr algn="ctr"/>
            <a:r>
              <a:rPr lang="en-GB" sz="8000" dirty="0" smtClean="0"/>
              <a:t>Enjoy what you do!</a:t>
            </a:r>
          </a:p>
          <a:p>
            <a:pPr algn="ctr"/>
            <a:endParaRPr lang="en-GB" sz="8000" dirty="0" smtClean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496679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0" y="0"/>
            <a:ext cx="9144000" cy="6849070"/>
          </a:xfrm>
          <a:prstGeom prst="rect">
            <a:avLst/>
          </a:prstGeom>
          <a:noFill/>
        </p:spPr>
      </p:pic>
      <p:sp>
        <p:nvSpPr>
          <p:cNvPr id="34" name="Rectangle 33"/>
          <p:cNvSpPr/>
          <p:nvPr/>
        </p:nvSpPr>
        <p:spPr>
          <a:xfrm>
            <a:off x="472812" y="2079446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marL="800100" lvl="1" indent="-342900">
              <a:buFont typeface="Arial"/>
              <a:buChar char="•"/>
            </a:pPr>
            <a:endParaRPr lang="en-GB" sz="2000" dirty="0" smtClean="0"/>
          </a:p>
          <a:p>
            <a:pPr lvl="1"/>
            <a:endParaRPr lang="en-GB" sz="2000" dirty="0" smtClean="0"/>
          </a:p>
          <a:p>
            <a:pPr lvl="1"/>
            <a:endParaRPr lang="en-GB" sz="20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455707" y="264423"/>
            <a:ext cx="8688293" cy="58913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Our highest priority is to satisfy the </a:t>
            </a:r>
            <a:r>
              <a:rPr lang="en-US" sz="1400" dirty="0" smtClean="0"/>
              <a:t>customer through </a:t>
            </a:r>
            <a:r>
              <a:rPr lang="en-US" sz="1400" dirty="0"/>
              <a:t>early and continuous </a:t>
            </a:r>
            <a:r>
              <a:rPr lang="en-US" sz="1400" dirty="0" smtClean="0"/>
              <a:t>delivery of </a:t>
            </a:r>
            <a:r>
              <a:rPr lang="en-US" sz="1400" dirty="0"/>
              <a:t>valuable software</a:t>
            </a:r>
            <a:r>
              <a:rPr lang="en-US" sz="1400" dirty="0" smtClean="0"/>
              <a:t>.</a:t>
            </a:r>
            <a:endParaRPr lang="en-US" sz="1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Welcome changing requirements, even late in </a:t>
            </a:r>
            <a:r>
              <a:rPr lang="en-US" sz="1400" dirty="0" smtClean="0"/>
              <a:t>development</a:t>
            </a:r>
            <a:r>
              <a:rPr lang="en-US" sz="1400" dirty="0"/>
              <a:t>. </a:t>
            </a:r>
            <a:r>
              <a:rPr lang="en-US" sz="1400" dirty="0" smtClean="0"/>
              <a:t>Agile processes </a:t>
            </a:r>
            <a:r>
              <a:rPr lang="en-US" sz="1400" dirty="0"/>
              <a:t>harness change for </a:t>
            </a:r>
            <a:r>
              <a:rPr lang="en-US" sz="1400" dirty="0" smtClean="0"/>
              <a:t>the </a:t>
            </a:r>
            <a:r>
              <a:rPr lang="en-US" sz="1400" dirty="0"/>
              <a:t>customer's competitive advantage</a:t>
            </a:r>
            <a:r>
              <a:rPr lang="en-US" sz="1400" dirty="0" smtClean="0"/>
              <a:t>.</a:t>
            </a:r>
            <a:endParaRPr lang="en-US" sz="1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Deliver working software frequently, from a </a:t>
            </a:r>
            <a:r>
              <a:rPr lang="en-US" sz="1400" dirty="0" smtClean="0"/>
              <a:t>couple </a:t>
            </a:r>
            <a:r>
              <a:rPr lang="en-US" sz="1400" dirty="0"/>
              <a:t>of weeks to a couple of months, with a </a:t>
            </a:r>
            <a:r>
              <a:rPr lang="en-US" sz="1400" dirty="0" smtClean="0"/>
              <a:t>preference </a:t>
            </a:r>
            <a:r>
              <a:rPr lang="en-US" sz="1400" dirty="0"/>
              <a:t>to the shorter timescale</a:t>
            </a:r>
            <a:r>
              <a:rPr lang="en-US" sz="1400" dirty="0" smtClean="0"/>
              <a:t>.</a:t>
            </a:r>
            <a:endParaRPr lang="en-US" sz="1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Business people and developers must work </a:t>
            </a:r>
            <a:r>
              <a:rPr lang="en-US" sz="1400" dirty="0" smtClean="0"/>
              <a:t>together </a:t>
            </a:r>
            <a:r>
              <a:rPr lang="en-US" sz="1400" dirty="0"/>
              <a:t>daily throughout the project</a:t>
            </a:r>
            <a:r>
              <a:rPr lang="en-US" sz="1400" dirty="0" smtClean="0"/>
              <a:t>.</a:t>
            </a:r>
            <a:endParaRPr lang="en-US" sz="1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Build projects around motivated individuals. </a:t>
            </a:r>
            <a:r>
              <a:rPr lang="en-US" sz="1400" dirty="0" smtClean="0"/>
              <a:t>Give </a:t>
            </a:r>
            <a:r>
              <a:rPr lang="en-US" sz="1400" dirty="0"/>
              <a:t>them the environment and support they need, </a:t>
            </a:r>
            <a:r>
              <a:rPr lang="en-US" sz="1400" dirty="0" smtClean="0"/>
              <a:t>and </a:t>
            </a:r>
            <a:r>
              <a:rPr lang="en-US" sz="1400" dirty="0"/>
              <a:t>trust them to get the job done</a:t>
            </a:r>
            <a:r>
              <a:rPr lang="en-US" sz="1400" dirty="0" smtClean="0"/>
              <a:t>.</a:t>
            </a:r>
            <a:endParaRPr lang="en-US" sz="1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The most efficient and effective method of </a:t>
            </a:r>
            <a:r>
              <a:rPr lang="en-US" sz="1400" dirty="0" smtClean="0"/>
              <a:t>conveying </a:t>
            </a:r>
            <a:r>
              <a:rPr lang="en-US" sz="1400" dirty="0"/>
              <a:t>information to and within a development </a:t>
            </a:r>
            <a:r>
              <a:rPr lang="en-US" sz="1400" dirty="0" smtClean="0"/>
              <a:t>team </a:t>
            </a:r>
            <a:r>
              <a:rPr lang="en-US" sz="1400" dirty="0"/>
              <a:t>is face-to-face conversation</a:t>
            </a:r>
            <a:r>
              <a:rPr lang="en-US" sz="1400" dirty="0" smtClean="0"/>
              <a:t>.</a:t>
            </a:r>
            <a:endParaRPr lang="en-US" sz="1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Working software is the primary measure of progress</a:t>
            </a:r>
            <a:r>
              <a:rPr lang="en-US" sz="1400" dirty="0" smtClean="0"/>
              <a:t>.</a:t>
            </a:r>
            <a:endParaRPr lang="en-US" sz="1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Agile processes promote sustainable development. </a:t>
            </a:r>
            <a:r>
              <a:rPr lang="en-US" sz="1400" dirty="0" smtClean="0"/>
              <a:t>The </a:t>
            </a:r>
            <a:r>
              <a:rPr lang="en-US" sz="1400" dirty="0"/>
              <a:t>sponsors, developers, and users should be able </a:t>
            </a:r>
            <a:r>
              <a:rPr lang="en-US" sz="1400" dirty="0" smtClean="0"/>
              <a:t>to </a:t>
            </a:r>
            <a:r>
              <a:rPr lang="en-US" sz="1400" dirty="0"/>
              <a:t>maintain a constant pace indefinitely</a:t>
            </a:r>
            <a:r>
              <a:rPr lang="en-US" sz="1400" dirty="0" smtClean="0"/>
              <a:t>.</a:t>
            </a:r>
            <a:endParaRPr lang="en-US" sz="1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Continuous attention to technical excellence </a:t>
            </a:r>
            <a:r>
              <a:rPr lang="en-US" sz="1400" dirty="0" smtClean="0"/>
              <a:t>and </a:t>
            </a:r>
            <a:r>
              <a:rPr lang="en-US" sz="1400" dirty="0"/>
              <a:t>good design enhances agility</a:t>
            </a:r>
            <a:r>
              <a:rPr lang="en-US" sz="1400" dirty="0" smtClean="0"/>
              <a:t>.</a:t>
            </a:r>
            <a:endParaRPr lang="en-US" sz="1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Simplicity--the art of maximizing the amount </a:t>
            </a:r>
            <a:r>
              <a:rPr lang="en-US" sz="1400" dirty="0" smtClean="0"/>
              <a:t>of </a:t>
            </a:r>
            <a:r>
              <a:rPr lang="en-US" sz="1400" dirty="0"/>
              <a:t>work not done--is essential</a:t>
            </a:r>
            <a:r>
              <a:rPr lang="en-US" sz="1400" dirty="0" smtClean="0"/>
              <a:t>.</a:t>
            </a:r>
            <a:endParaRPr lang="en-US" sz="1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The best architectures, requirements, and designs </a:t>
            </a:r>
            <a:r>
              <a:rPr lang="en-US" sz="1400" dirty="0" smtClean="0"/>
              <a:t>emerge </a:t>
            </a:r>
            <a:r>
              <a:rPr lang="en-US" sz="1400" dirty="0"/>
              <a:t>from self-organizing teams</a:t>
            </a:r>
            <a:r>
              <a:rPr lang="en-US" sz="1400" dirty="0" smtClean="0"/>
              <a:t>.</a:t>
            </a:r>
            <a:endParaRPr lang="en-US" sz="1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At regular intervals, the team reflects on how </a:t>
            </a:r>
            <a:r>
              <a:rPr lang="en-US" sz="1400" dirty="0" smtClean="0"/>
              <a:t>to </a:t>
            </a:r>
            <a:r>
              <a:rPr lang="en-US" sz="1400" dirty="0"/>
              <a:t>become more effective, then tunes and adjusts </a:t>
            </a:r>
            <a:r>
              <a:rPr lang="en-US" sz="1400" dirty="0" smtClean="0"/>
              <a:t>its </a:t>
            </a:r>
            <a:r>
              <a:rPr lang="en-US" sz="1400" dirty="0"/>
              <a:t>behavior accordingly.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758221" y="6572071"/>
            <a:ext cx="2385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Image credit: </a:t>
            </a:r>
            <a:r>
              <a:rPr lang="en-US" sz="1200" dirty="0" smtClean="0">
                <a:hlinkClick r:id="rId3"/>
              </a:rPr>
              <a:t>Tory Townsend</a:t>
            </a:r>
            <a:endParaRPr 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0" y="6572071"/>
            <a:ext cx="6469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From: </a:t>
            </a:r>
            <a:r>
              <a:rPr lang="en-GB" sz="1200" dirty="0" smtClean="0">
                <a:hlinkClick r:id="rId4"/>
              </a:rPr>
              <a:t>Principles behind the Agile Manifesto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31013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we got here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752914" y="1269163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The rise of the digital entrepreneur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 rot="5400000">
            <a:off x="8729927" y="-2686504"/>
            <a:ext cx="115455" cy="8765453"/>
            <a:chOff x="8094777" y="1562891"/>
            <a:chExt cx="127294" cy="4916596"/>
          </a:xfrm>
        </p:grpSpPr>
        <p:cxnSp>
          <p:nvCxnSpPr>
            <p:cNvPr id="8" name="Straight Connector 7"/>
            <p:cNvCxnSpPr/>
            <p:nvPr/>
          </p:nvCxnSpPr>
          <p:spPr>
            <a:xfrm flipH="1" flipV="1">
              <a:off x="8222070" y="1562891"/>
              <a:ext cx="1" cy="4916596"/>
            </a:xfrm>
            <a:prstGeom prst="line">
              <a:avLst/>
            </a:prstGeom>
            <a:ln w="76200" cmpd="sng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094777" y="207804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094777" y="256550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094777" y="305297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094777" y="3540433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094777" y="4027895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94777" y="4515357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094777" y="5002819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094777" y="5490281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094777" y="5977742"/>
              <a:ext cx="115452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>
            <a:off x="312091" y="28255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4479670" y="3244334"/>
            <a:ext cx="1846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GB" dirty="0" smtClean="0"/>
          </a:p>
          <a:p>
            <a:pPr algn="ctr"/>
            <a:endParaRPr lang="en-GB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966694" y="5172635"/>
            <a:ext cx="716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96757" y="2587312"/>
            <a:ext cx="644692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Coming Next: Tools to help</a:t>
            </a:r>
          </a:p>
          <a:p>
            <a:pPr lvl="1"/>
            <a:endParaRPr lang="en-US" sz="4000" dirty="0"/>
          </a:p>
          <a:p>
            <a:pPr marL="742950" lvl="1" indent="-285750">
              <a:buFont typeface="Arial"/>
              <a:buChar char="•"/>
            </a:pPr>
            <a:r>
              <a:rPr lang="en-US" sz="4000" dirty="0" smtClean="0"/>
              <a:t>Personal Tools</a:t>
            </a:r>
          </a:p>
          <a:p>
            <a:pPr marL="742950" lvl="1" indent="-285750">
              <a:buFont typeface="Arial"/>
              <a:buChar char="•"/>
            </a:pPr>
            <a:r>
              <a:rPr lang="en-US" sz="4000" dirty="0" smtClean="0"/>
              <a:t>Digital Tools</a:t>
            </a:r>
          </a:p>
        </p:txBody>
      </p:sp>
    </p:spTree>
    <p:extLst>
      <p:ext uri="{BB962C8B-B14F-4D97-AF65-F5344CB8AC3E}">
        <p14:creationId xmlns:p14="http://schemas.microsoft.com/office/powerpoint/2010/main" val="1255097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0" y="0"/>
            <a:ext cx="9144000" cy="6849070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019"/>
            <a:ext cx="8229600" cy="4525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000" dirty="0" smtClean="0"/>
              <a:t>Personal Tools</a:t>
            </a:r>
            <a:endParaRPr lang="en-US" sz="8000" dirty="0"/>
          </a:p>
        </p:txBody>
      </p:sp>
      <p:sp>
        <p:nvSpPr>
          <p:cNvPr id="5" name="TextBox 4"/>
          <p:cNvSpPr txBox="1"/>
          <p:nvPr/>
        </p:nvSpPr>
        <p:spPr>
          <a:xfrm>
            <a:off x="6758221" y="6572071"/>
            <a:ext cx="2385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Image credit: </a:t>
            </a:r>
            <a:r>
              <a:rPr lang="en-US" sz="1200" dirty="0" smtClean="0">
                <a:hlinkClick r:id="rId3"/>
              </a:rPr>
              <a:t>Tory Townsend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9522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6375</TotalTime>
  <Words>3650</Words>
  <Application>Microsoft Macintosh PowerPoint</Application>
  <PresentationFormat>On-screen Show (4:3)</PresentationFormat>
  <Paragraphs>777</Paragraphs>
  <Slides>78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79" baseType="lpstr">
      <vt:lpstr>Office Theme</vt:lpstr>
      <vt:lpstr>DigitalLabs@MMU Live Projects Team Setup </vt:lpstr>
      <vt:lpstr>PowerPoint Presentation</vt:lpstr>
      <vt:lpstr>Today</vt:lpstr>
      <vt:lpstr>DigitalLabs@MMU</vt:lpstr>
      <vt:lpstr>The Plan</vt:lpstr>
      <vt:lpstr>The Plan</vt:lpstr>
      <vt:lpstr>Setup Your Team</vt:lpstr>
      <vt:lpstr>How we got here</vt:lpstr>
      <vt:lpstr>PowerPoint Presentation</vt:lpstr>
      <vt:lpstr>Personal Tools</vt:lpstr>
      <vt:lpstr>Personal Tools</vt:lpstr>
      <vt:lpstr>Personal Tools</vt:lpstr>
      <vt:lpstr>Personal Tools</vt:lpstr>
      <vt:lpstr>Personal Tools</vt:lpstr>
      <vt:lpstr>Personal Tools</vt:lpstr>
      <vt:lpstr>Personal Tools</vt:lpstr>
      <vt:lpstr>Personal Tools</vt:lpstr>
      <vt:lpstr>Personal Tools</vt:lpstr>
      <vt:lpstr>Personal Tools</vt:lpstr>
      <vt:lpstr>Personal Tools</vt:lpstr>
      <vt:lpstr>Personal Tools</vt:lpstr>
      <vt:lpstr>Personal Tools</vt:lpstr>
      <vt:lpstr>Personal Tools</vt:lpstr>
      <vt:lpstr>Personal Tools</vt:lpstr>
      <vt:lpstr>Personal Tools</vt:lpstr>
      <vt:lpstr>Personal Tools</vt:lpstr>
      <vt:lpstr>Personal Tools</vt:lpstr>
      <vt:lpstr>Personal Tools</vt:lpstr>
      <vt:lpstr>Personal Tools</vt:lpstr>
      <vt:lpstr>Personal Tools</vt:lpstr>
      <vt:lpstr>Personal Tools</vt:lpstr>
      <vt:lpstr>Personal Tools</vt:lpstr>
      <vt:lpstr>Personal Tools</vt:lpstr>
      <vt:lpstr>PowerPoint Presentation</vt:lpstr>
      <vt:lpstr>Digital Tools</vt:lpstr>
      <vt:lpstr>Digital Tools</vt:lpstr>
      <vt:lpstr>Digital Tools</vt:lpstr>
      <vt:lpstr>Digital Tools</vt:lpstr>
      <vt:lpstr>Digital Tools</vt:lpstr>
      <vt:lpstr>Digital Tooling</vt:lpstr>
      <vt:lpstr>Digital Tools</vt:lpstr>
      <vt:lpstr>Digital Tools</vt:lpstr>
      <vt:lpstr>Digital Tools</vt:lpstr>
      <vt:lpstr>Digital Tooling</vt:lpstr>
      <vt:lpstr>Digital Tools</vt:lpstr>
      <vt:lpstr>Digital Tools</vt:lpstr>
      <vt:lpstr>Digital Tools</vt:lpstr>
      <vt:lpstr>Digital Tools</vt:lpstr>
      <vt:lpstr>Digital Tools</vt:lpstr>
      <vt:lpstr>Digital Tools</vt:lpstr>
      <vt:lpstr>Digital Tools</vt:lpstr>
      <vt:lpstr>Digital Tooling</vt:lpstr>
      <vt:lpstr>Digital Tools</vt:lpstr>
      <vt:lpstr>Digital Tools</vt:lpstr>
      <vt:lpstr>Digital Tools</vt:lpstr>
      <vt:lpstr>Digital Tooling</vt:lpstr>
      <vt:lpstr>PowerPoint Presentation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PowerPoint Presentation</vt:lpstr>
    </vt:vector>
  </TitlesOfParts>
  <Company>Digital Labs @ MMU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Tools of the Trade</dc:title>
  <dc:creator>Laurie Cooper</dc:creator>
  <cp:lastModifiedBy>Laurie Cooper</cp:lastModifiedBy>
  <cp:revision>186</cp:revision>
  <dcterms:created xsi:type="dcterms:W3CDTF">2017-10-05T09:32:04Z</dcterms:created>
  <dcterms:modified xsi:type="dcterms:W3CDTF">2017-10-24T07:48:43Z</dcterms:modified>
</cp:coreProperties>
</file>